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322" r:id="rId5"/>
    <p:sldId id="321" r:id="rId6"/>
    <p:sldId id="320" r:id="rId7"/>
    <p:sldId id="323" r:id="rId8"/>
    <p:sldId id="319" r:id="rId9"/>
    <p:sldId id="324" r:id="rId10"/>
    <p:sldId id="316" r:id="rId11"/>
    <p:sldId id="326" r:id="rId12"/>
    <p:sldId id="318" r:id="rId13"/>
    <p:sldId id="325" r:id="rId14"/>
    <p:sldId id="315" r:id="rId15"/>
    <p:sldId id="327" r:id="rId16"/>
    <p:sldId id="328" r:id="rId17"/>
    <p:sldId id="329" r:id="rId18"/>
    <p:sldId id="330" r:id="rId19"/>
    <p:sldId id="310" r:id="rId2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B8BF"/>
    <a:srgbClr val="5869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88" autoAdjust="0"/>
  </p:normalViewPr>
  <p:slideViewPr>
    <p:cSldViewPr snapToGrid="0">
      <p:cViewPr varScale="1">
        <p:scale>
          <a:sx n="105" d="100"/>
          <a:sy n="105" d="100"/>
        </p:scale>
        <p:origin x="834" y="114"/>
      </p:cViewPr>
      <p:guideLst/>
    </p:cSldViewPr>
  </p:slideViewPr>
  <p:outlineViewPr>
    <p:cViewPr>
      <p:scale>
        <a:sx n="33" d="100"/>
        <a:sy n="33" d="100"/>
      </p:scale>
      <p:origin x="0" y="-7776"/>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A50702-3C68-4B14-B819-72B57D27F94A}"/>
              </a:ext>
            </a:extLst>
          </p:cNvPr>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a:extLst>
              <a:ext uri="{FF2B5EF4-FFF2-40B4-BE49-F238E27FC236}">
                <a16:creationId xmlns:a16="http://schemas.microsoft.com/office/drawing/2014/main" id="{EF0F4880-E690-44D0-8356-A9E7BDBAB098}"/>
              </a:ext>
            </a:extLst>
          </p:cNvPr>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BE6205E-B305-4B90-9534-3C5E99A0275E}" type="datetimeFigureOut">
              <a:rPr lang="en-US" smtClean="0"/>
              <a:t>10/17/2024</a:t>
            </a:fld>
            <a:endParaRPr lang="en-US" dirty="0"/>
          </a:p>
        </p:txBody>
      </p:sp>
      <p:sp>
        <p:nvSpPr>
          <p:cNvPr id="4" name="Footer Placeholder 3">
            <a:extLst>
              <a:ext uri="{FF2B5EF4-FFF2-40B4-BE49-F238E27FC236}">
                <a16:creationId xmlns:a16="http://schemas.microsoft.com/office/drawing/2014/main" id="{26B4ACF6-39FD-4B08-A7D5-5BFDC37B4625}"/>
              </a:ext>
            </a:extLst>
          </p:cNvPr>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F7C9FD2-2C57-4DE7-8EA4-86DEE80B988D}"/>
              </a:ext>
            </a:extLst>
          </p:cNvPr>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00AC623C-86E0-4A85-83FB-F4A716956FD4}" type="slidenum">
              <a:rPr lang="en-US" smtClean="0"/>
              <a:t>‹#›</a:t>
            </a:fld>
            <a:endParaRPr lang="en-US" dirty="0"/>
          </a:p>
        </p:txBody>
      </p:sp>
    </p:spTree>
    <p:extLst>
      <p:ext uri="{BB962C8B-B14F-4D97-AF65-F5344CB8AC3E}">
        <p14:creationId xmlns:p14="http://schemas.microsoft.com/office/powerpoint/2010/main" val="1693955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233722F1-E430-42A1-A473-1759336AECCE}" type="datetimeFigureOut">
              <a:rPr lang="en-US" smtClean="0"/>
              <a:t>10/17/2024</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C37D7554-D10C-4E29-B8E6-BB7111FA614F}" type="slidenum">
              <a:rPr lang="en-US" smtClean="0"/>
              <a:t>‹#›</a:t>
            </a:fld>
            <a:endParaRPr lang="en-US" dirty="0"/>
          </a:p>
        </p:txBody>
      </p:sp>
    </p:spTree>
    <p:extLst>
      <p:ext uri="{BB962C8B-B14F-4D97-AF65-F5344CB8AC3E}">
        <p14:creationId xmlns:p14="http://schemas.microsoft.com/office/powerpoint/2010/main" val="3517347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5" y="690511"/>
            <a:ext cx="5185821" cy="5253089"/>
          </a:xfrm>
        </p:spPr>
        <p:txBody>
          <a:bodyPr anchor="b">
            <a:normAutofit/>
          </a:bodyPr>
          <a:lstStyle>
            <a:lvl1pPr>
              <a:defRPr sz="6000">
                <a:solidFill>
                  <a:schemeClr val="bg1"/>
                </a:solidFill>
              </a:defRPr>
            </a:lvl1pPr>
          </a:lstStyle>
          <a:p>
            <a:r>
              <a:rPr lang="en-US" dirty="0"/>
              <a:t>Click to add title</a:t>
            </a:r>
          </a:p>
        </p:txBody>
      </p:sp>
    </p:spTree>
    <p:extLst>
      <p:ext uri="{BB962C8B-B14F-4D97-AF65-F5344CB8AC3E}">
        <p14:creationId xmlns:p14="http://schemas.microsoft.com/office/powerpoint/2010/main" val="178455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1468814" y="2057400"/>
            <a:ext cx="3091027" cy="3867538"/>
          </a:xfrm>
        </p:spPr>
        <p:txBody>
          <a:bodyPr lIns="0">
            <a:normAutofit/>
          </a:bodyPr>
          <a:lstStyle>
            <a:lvl1pPr marL="0" indent="0">
              <a:lnSpc>
                <a:spcPct val="100000"/>
              </a:lnSpc>
              <a:spcBef>
                <a:spcPts val="0"/>
              </a:spcBef>
              <a:spcAft>
                <a:spcPts val="1200"/>
              </a:spcAft>
              <a:buNone/>
              <a:defRPr sz="2000"/>
            </a:lvl1pPr>
            <a:lvl2pPr marL="800100" indent="-342900">
              <a:lnSpc>
                <a:spcPct val="100000"/>
              </a:lnSpc>
              <a:spcBef>
                <a:spcPts val="0"/>
              </a:spcBef>
              <a:spcAft>
                <a:spcPts val="1200"/>
              </a:spcAft>
              <a:buFont typeface="Arial" panose="020B0604020202020204" pitchFamily="34" charset="0"/>
              <a:buChar char="•"/>
              <a:defRPr sz="2000"/>
            </a:lvl2pPr>
            <a:lvl3pPr marL="1257300" indent="-342900">
              <a:spcBef>
                <a:spcPts val="0"/>
              </a:spcBef>
              <a:spcAft>
                <a:spcPts val="1200"/>
              </a:spcAft>
              <a:buFont typeface="Arial" panose="020B0604020202020204" pitchFamily="34" charset="0"/>
              <a:buChar char="•"/>
              <a:defRPr sz="2000"/>
            </a:lvl3pPr>
            <a:lvl4pPr marL="1714500" indent="-342900">
              <a:spcBef>
                <a:spcPts val="0"/>
              </a:spcBef>
              <a:spcAft>
                <a:spcPts val="1200"/>
              </a:spcAft>
              <a:buFont typeface="Arial" panose="020B0604020202020204" pitchFamily="34" charset="0"/>
              <a:buChar char="•"/>
              <a:defRPr sz="2000"/>
            </a:lvl4pPr>
            <a:lvl5pPr marL="2171700" indent="-3429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able Placeholder 13">
            <a:extLst>
              <a:ext uri="{FF2B5EF4-FFF2-40B4-BE49-F238E27FC236}">
                <a16:creationId xmlns:a16="http://schemas.microsoft.com/office/drawing/2014/main" id="{EA708189-1532-1BDD-104F-4D8556146CEE}"/>
              </a:ext>
            </a:extLst>
          </p:cNvPr>
          <p:cNvSpPr>
            <a:spLocks noGrp="1"/>
          </p:cNvSpPr>
          <p:nvPr>
            <p:ph type="tbl" sz="quarter" idx="12"/>
          </p:nvPr>
        </p:nvSpPr>
        <p:spPr>
          <a:xfrm>
            <a:off x="5097463" y="2051976"/>
            <a:ext cx="6180137" cy="3867538"/>
          </a:xfrm>
        </p:spPr>
        <p:txBody>
          <a:bodyPr>
            <a:normAutofit/>
          </a:bodyPr>
          <a:lstStyle>
            <a:lvl1pPr>
              <a:defRPr sz="2000"/>
            </a:lvl1pPr>
          </a:lstStyle>
          <a:p>
            <a:r>
              <a:rPr lang="en-US"/>
              <a:t>Click icon to add table</a:t>
            </a:r>
            <a:endParaRPr lang="en-US" dirty="0"/>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5">
            <a:extLst>
              <a:ext uri="{FF2B5EF4-FFF2-40B4-BE49-F238E27FC236}">
                <a16:creationId xmlns:a16="http://schemas.microsoft.com/office/drawing/2014/main" id="{6E0EC71B-95A1-C740-6B1F-F8DF02E2D164}"/>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340929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2 Content 2">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8" name="Content Placeholder 7">
            <a:extLst>
              <a:ext uri="{FF2B5EF4-FFF2-40B4-BE49-F238E27FC236}">
                <a16:creationId xmlns:a16="http://schemas.microsoft.com/office/drawing/2014/main" id="{8B0AB10A-3CAB-D4C0-3CB1-401461802BD3}"/>
              </a:ext>
            </a:extLst>
          </p:cNvPr>
          <p:cNvSpPr>
            <a:spLocks noGrp="1"/>
          </p:cNvSpPr>
          <p:nvPr>
            <p:ph sz="quarter" idx="10" hasCustomPrompt="1"/>
          </p:nvPr>
        </p:nvSpPr>
        <p:spPr>
          <a:xfrm>
            <a:off x="1468814" y="2066731"/>
            <a:ext cx="6452876" cy="3867538"/>
          </a:xfrm>
        </p:spPr>
        <p:txBody>
          <a:bodyPr lIns="0">
            <a:normAutofit/>
          </a:bodyPr>
          <a:lstStyle>
            <a:lvl1pPr>
              <a:lnSpc>
                <a:spcPct val="100000"/>
              </a:lnSpc>
              <a:spcAft>
                <a:spcPts val="600"/>
              </a:spcAft>
              <a:defRPr sz="2000"/>
            </a:lvl1pPr>
            <a:lvl2pPr>
              <a:lnSpc>
                <a:spcPct val="100000"/>
              </a:lnSpc>
              <a:spcAft>
                <a:spcPts val="600"/>
              </a:spcAft>
              <a:defRPr sz="2000"/>
            </a:lvl2pPr>
            <a:lvl3pPr>
              <a:lnSpc>
                <a:spcPct val="100000"/>
              </a:lnSpc>
              <a:spcBef>
                <a:spcPts val="1000"/>
              </a:spcBef>
              <a:spcAft>
                <a:spcPts val="600"/>
              </a:spcAft>
              <a:defRPr sz="2000"/>
            </a:lvl3pPr>
            <a:lvl4pPr>
              <a:lnSpc>
                <a:spcPct val="100000"/>
              </a:lnSpc>
              <a:spcAft>
                <a:spcPts val="1200"/>
              </a:spcAft>
              <a:defRPr sz="2000"/>
            </a:lvl4pPr>
            <a:lvl5pP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7">
            <a:extLst>
              <a:ext uri="{FF2B5EF4-FFF2-40B4-BE49-F238E27FC236}">
                <a16:creationId xmlns:a16="http://schemas.microsoft.com/office/drawing/2014/main" id="{7DBA8ADB-B20F-8404-46AB-AF67E25C7C75}"/>
              </a:ext>
            </a:extLst>
          </p:cNvPr>
          <p:cNvSpPr>
            <a:spLocks noGrp="1"/>
          </p:cNvSpPr>
          <p:nvPr>
            <p:ph sz="quarter" idx="11" hasCustomPrompt="1"/>
          </p:nvPr>
        </p:nvSpPr>
        <p:spPr>
          <a:xfrm>
            <a:off x="8169196" y="2066731"/>
            <a:ext cx="3108391" cy="3867538"/>
          </a:xfrm>
        </p:spPr>
        <p:txBody>
          <a:bodyPr lIns="0">
            <a:normAutofit/>
          </a:bodyPr>
          <a:lstStyle>
            <a:lvl1pPr marL="0" indent="0">
              <a:lnSpc>
                <a:spcPct val="100000"/>
              </a:lnSpc>
              <a:spcAft>
                <a:spcPts val="600"/>
              </a:spcAft>
              <a:buNone/>
              <a:defRPr sz="2000"/>
            </a:lvl1pPr>
            <a:lvl2pPr marL="800100" indent="-342900">
              <a:lnSpc>
                <a:spcPct val="100000"/>
              </a:lnSpc>
              <a:spcAft>
                <a:spcPts val="600"/>
              </a:spcAft>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8814D5F7-E70A-5F97-5C8F-95B9E1B6D492}"/>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852814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9" name="Table Placeholder 8">
            <a:extLst>
              <a:ext uri="{FF2B5EF4-FFF2-40B4-BE49-F238E27FC236}">
                <a16:creationId xmlns:a16="http://schemas.microsoft.com/office/drawing/2014/main" id="{CB43608F-0A38-CF4A-4B3B-F1212E786FDE}"/>
              </a:ext>
            </a:extLst>
          </p:cNvPr>
          <p:cNvSpPr>
            <a:spLocks noGrp="1"/>
          </p:cNvSpPr>
          <p:nvPr>
            <p:ph type="tbl" sz="quarter" idx="10"/>
          </p:nvPr>
        </p:nvSpPr>
        <p:spPr>
          <a:xfrm>
            <a:off x="1487488" y="2057400"/>
            <a:ext cx="9790112" cy="3886200"/>
          </a:xfrm>
        </p:spPr>
        <p:txBody>
          <a:bodyPr>
            <a:normAutofit/>
          </a:bodyPr>
          <a:lstStyle>
            <a:lvl1pPr>
              <a:defRPr sz="2400"/>
            </a:lvl1pPr>
          </a:lstStyle>
          <a:p>
            <a:r>
              <a:rPr lang="en-US"/>
              <a:t>Click icon to add table</a:t>
            </a:r>
            <a:endParaRPr lang="en-US" dirty="0"/>
          </a:p>
        </p:txBody>
      </p:sp>
      <p:sp>
        <p:nvSpPr>
          <p:cNvPr id="2" name="Slide Number Placeholder 5">
            <a:extLst>
              <a:ext uri="{FF2B5EF4-FFF2-40B4-BE49-F238E27FC236}">
                <a16:creationId xmlns:a16="http://schemas.microsoft.com/office/drawing/2014/main" id="{05DA3688-07D1-82D9-6818-C95E9A69C2F1}"/>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691357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4" y="690511"/>
            <a:ext cx="4964671" cy="5253089"/>
          </a:xfrm>
        </p:spPr>
        <p:txBody>
          <a:bodyPr anchor="b">
            <a:normAutofit/>
          </a:bodyPr>
          <a:lstStyle>
            <a:lvl1pPr>
              <a:defRPr sz="6000">
                <a:solidFill>
                  <a:schemeClr val="bg1"/>
                </a:solidFill>
              </a:defRPr>
            </a:lvl1pPr>
          </a:lstStyle>
          <a:p>
            <a:r>
              <a:rPr lang="en-US" dirty="0"/>
              <a:t>Click to add title</a:t>
            </a:r>
          </a:p>
        </p:txBody>
      </p:sp>
      <p:sp>
        <p:nvSpPr>
          <p:cNvPr id="10" name="Content Placeholder 9">
            <a:extLst>
              <a:ext uri="{FF2B5EF4-FFF2-40B4-BE49-F238E27FC236}">
                <a16:creationId xmlns:a16="http://schemas.microsoft.com/office/drawing/2014/main" id="{AD608249-3D60-D3B2-68C5-778D0EA18F2D}"/>
              </a:ext>
            </a:extLst>
          </p:cNvPr>
          <p:cNvSpPr>
            <a:spLocks noGrp="1"/>
          </p:cNvSpPr>
          <p:nvPr>
            <p:ph sz="quarter" idx="10" hasCustomPrompt="1"/>
          </p:nvPr>
        </p:nvSpPr>
        <p:spPr>
          <a:xfrm>
            <a:off x="6282286" y="690465"/>
            <a:ext cx="4784372" cy="5253089"/>
          </a:xfrm>
        </p:spPr>
        <p:txBody>
          <a:bodyPr anchor="ctr">
            <a:normAutofit/>
          </a:bodyPr>
          <a:lstStyle>
            <a:lvl1pPr marL="0" indent="0">
              <a:lnSpc>
                <a:spcPct val="100000"/>
              </a:lnSpc>
              <a:spcBef>
                <a:spcPts val="0"/>
              </a:spcBef>
              <a:spcAft>
                <a:spcPts val="1200"/>
              </a:spcAft>
              <a:buNone/>
              <a:defRPr sz="2000">
                <a:solidFill>
                  <a:schemeClr val="bg1"/>
                </a:solidFill>
              </a:defRPr>
            </a:lvl1pPr>
            <a:lvl2pPr marL="742950" indent="-285750">
              <a:lnSpc>
                <a:spcPct val="100000"/>
              </a:lnSpc>
              <a:spcBef>
                <a:spcPts val="0"/>
              </a:spcBef>
              <a:spcAft>
                <a:spcPts val="1200"/>
              </a:spcAft>
              <a:buFont typeface="Arial" panose="020B0604020202020204" pitchFamily="34" charset="0"/>
              <a:buChar char="•"/>
              <a:defRPr sz="1800">
                <a:solidFill>
                  <a:schemeClr val="bg1"/>
                </a:solidFill>
              </a:defRPr>
            </a:lvl2pPr>
            <a:lvl3pPr marL="1200150" indent="-285750">
              <a:lnSpc>
                <a:spcPct val="100000"/>
              </a:lnSpc>
              <a:spcBef>
                <a:spcPts val="0"/>
              </a:spcBef>
              <a:spcAft>
                <a:spcPts val="1200"/>
              </a:spcAft>
              <a:buFont typeface="Arial" panose="020B0604020202020204" pitchFamily="34" charset="0"/>
              <a:buChar char="•"/>
              <a:defRPr sz="1600">
                <a:solidFill>
                  <a:schemeClr val="bg1"/>
                </a:solidFill>
              </a:defRPr>
            </a:lvl3pPr>
            <a:lvl4pPr marL="1657350" indent="-285750">
              <a:lnSpc>
                <a:spcPct val="100000"/>
              </a:lnSpc>
              <a:spcBef>
                <a:spcPts val="0"/>
              </a:spcBef>
              <a:spcAft>
                <a:spcPts val="1200"/>
              </a:spcAft>
              <a:buFont typeface="Arial" panose="020B0604020202020204" pitchFamily="34" charset="0"/>
              <a:buChar char="•"/>
              <a:defRPr sz="1400">
                <a:solidFill>
                  <a:schemeClr val="bg1"/>
                </a:solidFill>
              </a:defRPr>
            </a:lvl4pPr>
            <a:lvl5pPr marL="2114550" indent="-285750">
              <a:lnSpc>
                <a:spcPct val="100000"/>
              </a:lnSpc>
              <a:spcBef>
                <a:spcPts val="0"/>
              </a:spcBef>
              <a:spcAft>
                <a:spcPts val="1200"/>
              </a:spcAft>
              <a:buFont typeface="Arial" panose="020B0604020202020204" pitchFamily="34" charset="0"/>
              <a:buChar char="•"/>
              <a:defRPr sz="14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374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55583" y="737115"/>
            <a:ext cx="4640418" cy="5407091"/>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6388461" y="737115"/>
            <a:ext cx="4449712" cy="5407091"/>
          </a:xfrm>
        </p:spPr>
        <p:txBody>
          <a:bodyPr lIns="0" tIns="0" rIns="0" bIns="0" anchor="ctr">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4E9F5D75-1D8F-F695-81F8-4A6D0C678215}"/>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327724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Pictur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1278294"/>
            <a:ext cx="5000318" cy="4904141"/>
          </a:xfrm>
        </p:spPr>
        <p:txBody>
          <a:bodyPr anchor="b">
            <a:normAutofit/>
          </a:bodyPr>
          <a:lstStyle>
            <a:lvl1pPr>
              <a:defRPr sz="3600"/>
            </a:lvl1pPr>
          </a:lstStyle>
          <a:p>
            <a:r>
              <a:rPr lang="en-US" dirty="0"/>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6642169" y="-1"/>
            <a:ext cx="4635426" cy="6857999"/>
          </a:xfrm>
        </p:spPr>
        <p:txBody>
          <a:bodyPr>
            <a:normAutofit/>
          </a:bodyPr>
          <a:lstStyle>
            <a:lvl1pPr marL="0" indent="0" algn="ctr">
              <a:buNone/>
              <a:defRPr sz="2000"/>
            </a:lvl1pPr>
          </a:lstStyle>
          <a:p>
            <a:r>
              <a:rPr lang="en-US"/>
              <a:t>Click icon to add picture</a:t>
            </a:r>
            <a:endParaRPr lang="en-US" dirty="0"/>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029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3508311"/>
            <a:ext cx="9923770" cy="1438762"/>
          </a:xfrm>
        </p:spPr>
        <p:txBody>
          <a:bodyPr anchor="b">
            <a:normAutofit/>
          </a:bodyPr>
          <a:lstStyle>
            <a:lvl1pPr>
              <a:defRPr sz="3600"/>
            </a:lvl1pPr>
          </a:lstStyle>
          <a:p>
            <a:r>
              <a:rPr lang="en-US" dirty="0"/>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915600" y="0"/>
            <a:ext cx="10361995" cy="3429000"/>
          </a:xfrm>
        </p:spPr>
        <p:txBody>
          <a:bodyPr>
            <a:normAutofit/>
          </a:bodyPr>
          <a:lstStyle>
            <a:lvl1pPr marL="0" indent="0" algn="ctr">
              <a:buNone/>
              <a:defRPr sz="2000"/>
            </a:lvl1pPr>
          </a:lstStyle>
          <a:p>
            <a:r>
              <a:rPr lang="en-US"/>
              <a:t>Click icon to add picture</a:t>
            </a:r>
            <a:endParaRPr lang="en-US" dirty="0"/>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12">
            <a:extLst>
              <a:ext uri="{FF2B5EF4-FFF2-40B4-BE49-F238E27FC236}">
                <a16:creationId xmlns:a16="http://schemas.microsoft.com/office/drawing/2014/main" id="{D179113D-0374-3934-841E-56AD5AFCF977}"/>
              </a:ext>
            </a:extLst>
          </p:cNvPr>
          <p:cNvSpPr>
            <a:spLocks noGrp="1"/>
          </p:cNvSpPr>
          <p:nvPr>
            <p:ph type="body" sz="quarter" idx="12" hasCustomPrompt="1"/>
          </p:nvPr>
        </p:nvSpPr>
        <p:spPr>
          <a:xfrm>
            <a:off x="1353828" y="5228488"/>
            <a:ext cx="9923770" cy="1368256"/>
          </a:xfrm>
          <a:prstGeom prst="rect">
            <a:avLst/>
          </a:prstGeom>
        </p:spPr>
        <p:txBody>
          <a:bodyPr anchor="t">
            <a:normAutofit/>
          </a:bodyPr>
          <a:lstStyle>
            <a:lvl1pPr marL="0" indent="0" algn="l">
              <a:lnSpc>
                <a:spcPct val="80000"/>
              </a:lnSpc>
              <a:spcBef>
                <a:spcPts val="0"/>
              </a:spcBef>
              <a:buNone/>
              <a:defRPr sz="2000" spc="0" baseline="0">
                <a:solidFill>
                  <a:schemeClr val="tx1"/>
                </a:solidFill>
                <a:latin typeface="+mn-lt"/>
              </a:defRPr>
            </a:lvl1pPr>
          </a:lstStyle>
          <a:p>
            <a:pPr lvl="0"/>
            <a:r>
              <a:rPr lang="en-US" dirty="0"/>
              <a:t>Click to add subtitle</a:t>
            </a:r>
          </a:p>
        </p:txBody>
      </p:sp>
    </p:spTree>
    <p:extLst>
      <p:ext uri="{BB962C8B-B14F-4D97-AF65-F5344CB8AC3E}">
        <p14:creationId xmlns:p14="http://schemas.microsoft.com/office/powerpoint/2010/main" val="322722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2"/>
            <a:ext cx="9150675" cy="1427585"/>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50153" y="2108722"/>
            <a:ext cx="8552264" cy="4119463"/>
          </a:xfrm>
        </p:spPr>
        <p:txBody>
          <a:bodyPr lIns="0" tIns="0" rIns="0" bIns="0">
            <a:normAutofit/>
          </a:bodyPr>
          <a:lstStyle>
            <a:lvl1pPr marL="228600" indent="-228600">
              <a:lnSpc>
                <a:spcPct val="100000"/>
              </a:lnSpc>
              <a:spcBef>
                <a:spcPts val="0"/>
              </a:spcBef>
              <a:spcAft>
                <a:spcPts val="1200"/>
              </a:spcAft>
              <a:buFont typeface="Arial" panose="020B0604020202020204" pitchFamily="34" charset="0"/>
              <a:buChar char="•"/>
              <a:defRPr sz="2000"/>
            </a:lvl1pPr>
            <a:lvl2pPr marL="685800" indent="-228600">
              <a:lnSpc>
                <a:spcPct val="100000"/>
              </a:lnSpc>
              <a:spcBef>
                <a:spcPts val="0"/>
              </a:spcBef>
              <a:spcAft>
                <a:spcPts val="1200"/>
              </a:spcAft>
              <a:buFont typeface="Arial" panose="020B0604020202020204" pitchFamily="34" charset="0"/>
              <a:buChar char="•"/>
              <a:defRPr sz="2000"/>
            </a:lvl2pPr>
            <a:lvl3pPr marL="1143000" indent="-228600">
              <a:spcBef>
                <a:spcPts val="0"/>
              </a:spcBef>
              <a:spcAft>
                <a:spcPts val="1200"/>
              </a:spcAft>
              <a:buFont typeface="Arial" panose="020B0604020202020204" pitchFamily="34" charset="0"/>
              <a:buChar char="•"/>
              <a:defRPr sz="2000"/>
            </a:lvl3pPr>
            <a:lvl4pPr marL="1600200" indent="-228600">
              <a:spcBef>
                <a:spcPts val="0"/>
              </a:spcBef>
              <a:spcAft>
                <a:spcPts val="1200"/>
              </a:spcAft>
              <a:buFont typeface="Arial" panose="020B0604020202020204" pitchFamily="34" charset="0"/>
              <a:buChar char="•"/>
              <a:defRPr sz="2000"/>
            </a:lvl4pPr>
            <a:lvl5pPr marL="2057400" indent="-228600">
              <a:spcBef>
                <a:spcPts val="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a:extLst>
              <a:ext uri="{FF2B5EF4-FFF2-40B4-BE49-F238E27FC236}">
                <a16:creationId xmlns:a16="http://schemas.microsoft.com/office/drawing/2014/main" id="{5DABAFC1-3E76-DCE6-3A6D-E0020C5BE864}"/>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1373596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6"/>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07175C5-CB2F-2BAC-3704-54DCD1BF043F}"/>
              </a:ext>
            </a:extLst>
          </p:cNvPr>
          <p:cNvSpPr>
            <a:spLocks noGrp="1"/>
          </p:cNvSpPr>
          <p:nvPr>
            <p:ph type="title" hasCustomPrompt="1"/>
          </p:nvPr>
        </p:nvSpPr>
        <p:spPr>
          <a:xfrm>
            <a:off x="1038031" y="1068169"/>
            <a:ext cx="10115939" cy="2681549"/>
          </a:xfrm>
        </p:spPr>
        <p:txBody>
          <a:bodyPr anchor="b"/>
          <a:lstStyle>
            <a:lvl1pPr algn="ctr">
              <a:defRPr>
                <a:solidFill>
                  <a:schemeClr val="bg1"/>
                </a:solidFill>
              </a:defRPr>
            </a:lvl1pPr>
          </a:lstStyle>
          <a:p>
            <a:r>
              <a:rPr lang="en-US" dirty="0"/>
              <a:t>Click to add title</a:t>
            </a:r>
          </a:p>
        </p:txBody>
      </p:sp>
      <p:sp>
        <p:nvSpPr>
          <p:cNvPr id="5" name="Rectangle 4">
            <a:extLst>
              <a:ext uri="{FF2B5EF4-FFF2-40B4-BE49-F238E27FC236}">
                <a16:creationId xmlns:a16="http://schemas.microsoft.com/office/drawing/2014/main" id="{3901905E-33E7-852F-94E3-8E100B3D1E4A}"/>
              </a:ext>
              <a:ext uri="{C183D7F6-B498-43B3-948B-1728B52AA6E4}">
                <adec:decorative xmlns:adec="http://schemas.microsoft.com/office/drawing/2017/decorative" val="1"/>
              </a:ext>
            </a:extLst>
          </p:cNvPr>
          <p:cNvSpPr/>
          <p:nvPr userDrawn="1"/>
        </p:nvSpPr>
        <p:spPr>
          <a:xfrm>
            <a:off x="914400" y="914400"/>
            <a:ext cx="10363200" cy="5029200"/>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B7799F7-CBB1-9649-7D06-F7EEFD4F0183}"/>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1AFC5CA-DB29-4B8C-C004-72E4EC761C3B}"/>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12">
            <a:extLst>
              <a:ext uri="{FF2B5EF4-FFF2-40B4-BE49-F238E27FC236}">
                <a16:creationId xmlns:a16="http://schemas.microsoft.com/office/drawing/2014/main" id="{E3CB2D2A-7172-87CE-D493-DAF52D62EBFC}"/>
              </a:ext>
            </a:extLst>
          </p:cNvPr>
          <p:cNvSpPr>
            <a:spLocks noGrp="1"/>
          </p:cNvSpPr>
          <p:nvPr>
            <p:ph type="body" sz="quarter" idx="12" hasCustomPrompt="1"/>
          </p:nvPr>
        </p:nvSpPr>
        <p:spPr>
          <a:xfrm>
            <a:off x="1038031" y="4027047"/>
            <a:ext cx="10115939" cy="1762783"/>
          </a:xfrm>
          <a:prstGeom prst="rect">
            <a:avLst/>
          </a:prstGeom>
        </p:spPr>
        <p:txBody>
          <a:bodyPr anchor="t">
            <a:normAutofit/>
          </a:bodyPr>
          <a:lstStyle>
            <a:lvl1pPr marL="0" indent="0" algn="ctr">
              <a:lnSpc>
                <a:spcPct val="80000"/>
              </a:lnSpc>
              <a:spcBef>
                <a:spcPts val="0"/>
              </a:spcBef>
              <a:buNone/>
              <a:defRPr sz="2000" spc="0" baseline="0">
                <a:solidFill>
                  <a:schemeClr val="bg1"/>
                </a:solidFill>
                <a:latin typeface="+mn-lt"/>
              </a:defRPr>
            </a:lvl1pPr>
          </a:lstStyle>
          <a:p>
            <a:pPr lvl="0"/>
            <a:r>
              <a:rPr lang="en-US" dirty="0"/>
              <a:t>Click to add subtitle</a:t>
            </a:r>
          </a:p>
        </p:txBody>
      </p:sp>
    </p:spTree>
    <p:extLst>
      <p:ext uri="{BB962C8B-B14F-4D97-AF65-F5344CB8AC3E}">
        <p14:creationId xmlns:p14="http://schemas.microsoft.com/office/powerpoint/2010/main" val="20695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ntent ">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68814" y="2057401"/>
            <a:ext cx="4627186"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668185" y="2057401"/>
            <a:ext cx="4609399"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1D40DF0B-6602-19D4-3110-4659C28780D5}"/>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56172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ntent 3">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4" name="Content Placeholder 7">
            <a:extLst>
              <a:ext uri="{FF2B5EF4-FFF2-40B4-BE49-F238E27FC236}">
                <a16:creationId xmlns:a16="http://schemas.microsoft.com/office/drawing/2014/main" id="{C355854D-70C0-E6E1-2A0C-284D00A21AEC}"/>
              </a:ext>
            </a:extLst>
          </p:cNvPr>
          <p:cNvSpPr>
            <a:spLocks noGrp="1"/>
          </p:cNvSpPr>
          <p:nvPr>
            <p:ph sz="quarter" idx="12" hasCustomPrompt="1"/>
          </p:nvPr>
        </p:nvSpPr>
        <p:spPr>
          <a:xfrm>
            <a:off x="1468815" y="2057401"/>
            <a:ext cx="3068678" cy="4119463"/>
          </a:xfrm>
        </p:spPr>
        <p:txBody>
          <a:bodyPr lIns="0">
            <a:normAutofit/>
          </a:bodyPr>
          <a:lstStyle>
            <a:lvl1pPr marL="320040" indent="-320040">
              <a:lnSpc>
                <a:spcPct val="100000"/>
              </a:lnSpc>
              <a:spcBef>
                <a:spcPts val="0"/>
              </a:spcBef>
              <a:spcAft>
                <a:spcPts val="1200"/>
              </a:spcAft>
              <a:buFont typeface="+mj-lt"/>
              <a:buAutoNum type="arabicPeriod"/>
              <a:defRPr sz="2000"/>
            </a:lvl1pPr>
            <a:lvl2pPr marL="457200" indent="-320040">
              <a:lnSpc>
                <a:spcPct val="100000"/>
              </a:lnSpc>
              <a:spcBef>
                <a:spcPts val="1000"/>
              </a:spcBef>
              <a:spcAft>
                <a:spcPts val="1200"/>
              </a:spcAft>
              <a:buFont typeface="+mj-lt"/>
              <a:buAutoNum type="alphaLcPeriod"/>
              <a:defRPr sz="2000"/>
            </a:lvl2pPr>
            <a:lvl3pPr marL="914400" indent="-320040">
              <a:spcBef>
                <a:spcPts val="1000"/>
              </a:spcBef>
              <a:spcAft>
                <a:spcPts val="1200"/>
              </a:spcAft>
              <a:buFont typeface="+mj-lt"/>
              <a:buAutoNum type="arabicParenR"/>
              <a:defRPr sz="2000"/>
            </a:lvl3pPr>
            <a:lvl4pPr marL="1371600" indent="-320040">
              <a:spcBef>
                <a:spcPts val="1000"/>
              </a:spcBef>
              <a:spcAft>
                <a:spcPts val="1200"/>
              </a:spcAft>
              <a:buFont typeface="+mj-lt"/>
              <a:buAutoNum type="alphaLcParenR"/>
              <a:defRPr sz="2000"/>
            </a:lvl4pPr>
            <a:lvl5pPr marL="1828800" indent="-320040">
              <a:spcBef>
                <a:spcPts val="1000"/>
              </a:spcBef>
              <a:spcAft>
                <a:spcPts val="1200"/>
              </a:spcAft>
              <a:buFont typeface="+mj-lt"/>
              <a:buAutoNum type="romanLcPeriod"/>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5191727" y="2057401"/>
            <a:ext cx="6085857" cy="4119463"/>
          </a:xfrm>
        </p:spPr>
        <p:txBody>
          <a:bodyPr lIns="0">
            <a:normAutofit/>
          </a:bodyPr>
          <a:lstStyle>
            <a:lvl1pPr marL="0" indent="0">
              <a:lnSpc>
                <a:spcPct val="100000"/>
              </a:lnSpc>
              <a:spcBef>
                <a:spcPts val="1000"/>
              </a:spcBef>
              <a:spcAft>
                <a:spcPts val="1200"/>
              </a:spcAft>
              <a:buNone/>
              <a:defRPr sz="2000"/>
            </a:lvl1pPr>
            <a:lvl2pPr marL="228600" indent="-228600">
              <a:lnSpc>
                <a:spcPct val="100000"/>
              </a:lnSpc>
              <a:spcBef>
                <a:spcPts val="1000"/>
              </a:spcBef>
              <a:spcAft>
                <a:spcPts val="1200"/>
              </a:spcAft>
              <a:buFont typeface="Arial" panose="020B0604020202020204" pitchFamily="34" charset="0"/>
              <a:buChar char="•"/>
              <a:defRPr sz="2000"/>
            </a:lvl2pPr>
            <a:lvl3pPr marL="685800" indent="-228600">
              <a:spcBef>
                <a:spcPts val="1000"/>
              </a:spcBef>
              <a:spcAft>
                <a:spcPts val="1200"/>
              </a:spcAft>
              <a:buFont typeface="Arial" panose="020B0604020202020204" pitchFamily="34" charset="0"/>
              <a:buChar char="•"/>
              <a:defRPr sz="2000"/>
            </a:lvl3pPr>
            <a:lvl4pPr marL="1143000" indent="-228600">
              <a:spcBef>
                <a:spcPts val="1000"/>
              </a:spcBef>
              <a:spcAft>
                <a:spcPts val="1200"/>
              </a:spcAft>
              <a:buFont typeface="Arial" panose="020B0604020202020204" pitchFamily="34" charset="0"/>
              <a:buChar char="•"/>
              <a:defRPr sz="2000"/>
            </a:lvl4pPr>
            <a:lvl5pPr marL="1600200" indent="-2286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7B331F9-6D4A-5020-969F-E961AF374E19}"/>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251423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icture and Conten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4" y="503852"/>
            <a:ext cx="9808773" cy="1427585"/>
          </a:xfrm>
        </p:spPr>
        <p:txBody>
          <a:bodyPr lIns="0">
            <a:normAutofit/>
          </a:bodyPr>
          <a:lstStyle>
            <a:lvl1pPr>
              <a:defRPr sz="3600"/>
            </a:lvl1pPr>
          </a:lstStyle>
          <a:p>
            <a:r>
              <a:rPr lang="en-US" dirty="0"/>
              <a:t>Click to add title</a:t>
            </a:r>
          </a:p>
        </p:txBody>
      </p:sp>
      <p:sp>
        <p:nvSpPr>
          <p:cNvPr id="8" name="Picture Placeholder 7">
            <a:extLst>
              <a:ext uri="{FF2B5EF4-FFF2-40B4-BE49-F238E27FC236}">
                <a16:creationId xmlns:a16="http://schemas.microsoft.com/office/drawing/2014/main" id="{357912CB-B8F8-1E65-094F-AD3220E6C79C}"/>
              </a:ext>
            </a:extLst>
          </p:cNvPr>
          <p:cNvSpPr>
            <a:spLocks noGrp="1"/>
          </p:cNvSpPr>
          <p:nvPr>
            <p:ph type="pic" sz="quarter" idx="12"/>
          </p:nvPr>
        </p:nvSpPr>
        <p:spPr>
          <a:xfrm>
            <a:off x="1503363" y="2061969"/>
            <a:ext cx="4592637" cy="4805362"/>
          </a:xfrm>
        </p:spPr>
        <p:txBody>
          <a:bodyPr>
            <a:normAutofit/>
          </a:bodyPr>
          <a:lstStyle>
            <a:lvl1pPr marL="0" indent="0" algn="ctr">
              <a:buNone/>
              <a:defRPr sz="2000"/>
            </a:lvl1pPr>
          </a:lstStyle>
          <a:p>
            <a:r>
              <a:rPr lang="en-US"/>
              <a:t>Click icon to add picture</a:t>
            </a:r>
            <a:endParaRPr lang="en-US" dirty="0"/>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787262" y="2052736"/>
            <a:ext cx="4490320" cy="4800598"/>
          </a:xfrm>
        </p:spPr>
        <p:txBody>
          <a:bodyPr lIns="0">
            <a:normAutofit/>
          </a:bodyPr>
          <a:lstStyle>
            <a:lvl1pPr marL="0" indent="0">
              <a:lnSpc>
                <a:spcPct val="100000"/>
              </a:lnSpc>
              <a:spcBef>
                <a:spcPts val="1000"/>
              </a:spcBef>
              <a:spcAft>
                <a:spcPts val="1200"/>
              </a:spcAft>
              <a:buNone/>
              <a:defRPr sz="2000"/>
            </a:lvl1pPr>
            <a:lvl2pPr marL="800100" indent="-342900">
              <a:lnSpc>
                <a:spcPct val="100000"/>
              </a:lnSpc>
              <a:spcBef>
                <a:spcPts val="1000"/>
              </a:spcBef>
              <a:spcAft>
                <a:spcPts val="1200"/>
              </a:spcAft>
              <a:buFont typeface="Arial" panose="020B0604020202020204" pitchFamily="34" charset="0"/>
              <a:buChar char="•"/>
              <a:defRPr sz="2000"/>
            </a:lvl2pPr>
            <a:lvl3pPr marL="1257300" indent="-342900">
              <a:spcBef>
                <a:spcPts val="1000"/>
              </a:spcBef>
              <a:spcAft>
                <a:spcPts val="1200"/>
              </a:spcAft>
              <a:buFont typeface="Arial" panose="020B0604020202020204" pitchFamily="34" charset="0"/>
              <a:buChar char="•"/>
              <a:defRPr sz="2000"/>
            </a:lvl3pPr>
            <a:lvl4pPr marL="1714500" indent="-342900">
              <a:spcBef>
                <a:spcPts val="1000"/>
              </a:spcBef>
              <a:spcAft>
                <a:spcPts val="1200"/>
              </a:spcAft>
              <a:buFont typeface="Arial" panose="020B0604020202020204" pitchFamily="34" charset="0"/>
              <a:buChar char="•"/>
              <a:defRPr sz="2000"/>
            </a:lvl4pPr>
            <a:lvl5pPr marL="2171700" indent="-342900">
              <a:spcBef>
                <a:spcPts val="1000"/>
              </a:spcBef>
              <a:spcAft>
                <a:spcPts val="1200"/>
              </a:spcAft>
              <a:buFont typeface="Arial" panose="020B0604020202020204" pitchFamily="34" charset="0"/>
              <a:buChar char="•"/>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8809D86D-3DDE-CA24-4CAA-DF6944B9BCBB}"/>
              </a:ext>
            </a:extLst>
          </p:cNvPr>
          <p:cNvSpPr>
            <a:spLocks noGrp="1"/>
          </p:cNvSpPr>
          <p:nvPr>
            <p:ph type="sldNum" sz="quarter" idx="15"/>
          </p:nvPr>
        </p:nvSpPr>
        <p:spPr>
          <a:xfrm>
            <a:off x="412136" y="5943601"/>
            <a:ext cx="968983" cy="651912"/>
          </a:xfrm>
        </p:spPr>
        <p:txBody>
          <a:bodyPr/>
          <a:lstStyle/>
          <a:p>
            <a:fld id="{18D65601-5AE2-46FC-B138-694DDD2B510D}" type="slidenum">
              <a:rPr lang="en-US" smtClean="0"/>
              <a:pPr/>
              <a:t>‹#›</a:t>
            </a:fld>
            <a:endParaRPr lang="en-US" dirty="0"/>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10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2F216-62F1-7E0B-63FD-51C27CDAA1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61F31D-B959-2AD8-9208-FF08B574D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32C8C7-5C6C-400B-AEC0-4D8178161B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b="0" cap="all" spc="150" baseline="0">
                <a:solidFill>
                  <a:schemeClr val="bg2">
                    <a:lumMod val="50000"/>
                  </a:schemeClr>
                </a:solidFill>
                <a:latin typeface="Univers Light" panose="020B0403020202020204" pitchFamily="34" charset="0"/>
              </a:defRPr>
            </a:lvl1pPr>
          </a:lstStyle>
          <a:p>
            <a:endParaRPr lang="en-US" dirty="0"/>
          </a:p>
        </p:txBody>
      </p:sp>
      <p:sp>
        <p:nvSpPr>
          <p:cNvPr id="5" name="Footer Placeholder 4">
            <a:extLst>
              <a:ext uri="{FF2B5EF4-FFF2-40B4-BE49-F238E27FC236}">
                <a16:creationId xmlns:a16="http://schemas.microsoft.com/office/drawing/2014/main" id="{4B7105D6-7B52-4B7D-9473-BCD571A93A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b="0" cap="all" spc="150" baseline="0">
                <a:solidFill>
                  <a:schemeClr val="bg2">
                    <a:lumMod val="50000"/>
                  </a:schemeClr>
                </a:solidFill>
                <a:latin typeface="Univers Light" panose="020B0403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B13EAA0A-7090-4FA3-AD1C-CD4570404021}"/>
              </a:ext>
            </a:extLst>
          </p:cNvPr>
          <p:cNvSpPr>
            <a:spLocks noGrp="1"/>
          </p:cNvSpPr>
          <p:nvPr>
            <p:ph type="sldNum" sz="quarter" idx="4"/>
          </p:nvPr>
        </p:nvSpPr>
        <p:spPr>
          <a:xfrm>
            <a:off x="412136" y="5943601"/>
            <a:ext cx="968983" cy="651912"/>
          </a:xfrm>
          <a:prstGeom prst="rect">
            <a:avLst/>
          </a:prstGeom>
        </p:spPr>
        <p:txBody>
          <a:bodyPr vert="horz" lIns="91440" tIns="45720" rIns="91440" bIns="45720" rtlCol="0" anchor="ctr"/>
          <a:lstStyle>
            <a:lvl1pPr algn="ctr">
              <a:defRPr sz="1200" b="1" spc="150" baseline="0">
                <a:solidFill>
                  <a:schemeClr val="tx1"/>
                </a:solidFill>
                <a:latin typeface="+mn-lt"/>
              </a:defRPr>
            </a:lvl1pPr>
          </a:lstStyle>
          <a:p>
            <a:fld id="{18D65601-5AE2-46FC-B138-694DDD2B510D}" type="slidenum">
              <a:rPr lang="en-US" smtClean="0"/>
              <a:pPr/>
              <a:t>‹#›</a:t>
            </a:fld>
            <a:endParaRPr lang="en-US" dirty="0"/>
          </a:p>
        </p:txBody>
      </p:sp>
    </p:spTree>
    <p:extLst>
      <p:ext uri="{BB962C8B-B14F-4D97-AF65-F5344CB8AC3E}">
        <p14:creationId xmlns:p14="http://schemas.microsoft.com/office/powerpoint/2010/main" val="737433849"/>
      </p:ext>
    </p:extLst>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 id="2147483682" r:id="rId12"/>
    <p:sldLayoutId id="214748368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54C9E-20FB-B999-9303-C71D1334BAD7}"/>
              </a:ext>
            </a:extLst>
          </p:cNvPr>
          <p:cNvSpPr>
            <a:spLocks noGrp="1"/>
          </p:cNvSpPr>
          <p:nvPr>
            <p:ph type="title"/>
          </p:nvPr>
        </p:nvSpPr>
        <p:spPr>
          <a:xfrm>
            <a:off x="1190867" y="869132"/>
            <a:ext cx="9238726" cy="3662127"/>
          </a:xfrm>
        </p:spPr>
        <p:txBody>
          <a:bodyPr/>
          <a:lstStyle/>
          <a:p>
            <a:r>
              <a:rPr lang="en-US" dirty="0"/>
              <a:t>SECURE YOUR LEGACY: Expert Insights on Estate Planning </a:t>
            </a:r>
          </a:p>
        </p:txBody>
      </p:sp>
      <p:sp>
        <p:nvSpPr>
          <p:cNvPr id="3" name="TextBox 2">
            <a:extLst>
              <a:ext uri="{FF2B5EF4-FFF2-40B4-BE49-F238E27FC236}">
                <a16:creationId xmlns:a16="http://schemas.microsoft.com/office/drawing/2014/main" id="{FB7599CD-9DFC-1A15-E389-BDD4CDD68788}"/>
              </a:ext>
            </a:extLst>
          </p:cNvPr>
          <p:cNvSpPr txBox="1"/>
          <p:nvPr/>
        </p:nvSpPr>
        <p:spPr>
          <a:xfrm>
            <a:off x="8944824" y="6274052"/>
            <a:ext cx="4300396" cy="369332"/>
          </a:xfrm>
          <a:prstGeom prst="rect">
            <a:avLst/>
          </a:prstGeom>
          <a:noFill/>
        </p:spPr>
        <p:txBody>
          <a:bodyPr wrap="square" rtlCol="0">
            <a:spAutoFit/>
          </a:bodyPr>
          <a:lstStyle/>
          <a:p>
            <a:r>
              <a:rPr lang="en-US" dirty="0">
                <a:solidFill>
                  <a:schemeClr val="bg1"/>
                </a:solidFill>
                <a:latin typeface="+mj-lt"/>
              </a:rPr>
              <a:t>Thursday, October 17, 2024 </a:t>
            </a:r>
          </a:p>
        </p:txBody>
      </p:sp>
      <p:sp>
        <p:nvSpPr>
          <p:cNvPr id="4" name="TextBox 3">
            <a:extLst>
              <a:ext uri="{FF2B5EF4-FFF2-40B4-BE49-F238E27FC236}">
                <a16:creationId xmlns:a16="http://schemas.microsoft.com/office/drawing/2014/main" id="{EB473E0A-C369-64AE-9713-0C145D56926A}"/>
              </a:ext>
            </a:extLst>
          </p:cNvPr>
          <p:cNvSpPr txBox="1"/>
          <p:nvPr/>
        </p:nvSpPr>
        <p:spPr>
          <a:xfrm>
            <a:off x="6449085" y="5665702"/>
            <a:ext cx="4747034" cy="646331"/>
          </a:xfrm>
          <a:prstGeom prst="rect">
            <a:avLst/>
          </a:prstGeom>
          <a:noFill/>
        </p:spPr>
        <p:txBody>
          <a:bodyPr wrap="square" rtlCol="0">
            <a:spAutoFit/>
          </a:bodyPr>
          <a:lstStyle/>
          <a:p>
            <a:r>
              <a:rPr lang="en-US" dirty="0">
                <a:solidFill>
                  <a:schemeClr val="bg1"/>
                </a:solidFill>
                <a:latin typeface="+mj-lt"/>
              </a:rPr>
              <a:t>Presented by: Michael Fischetti, Esq. &amp; Cheyenne Pearson, Esq. </a:t>
            </a:r>
          </a:p>
        </p:txBody>
      </p:sp>
    </p:spTree>
    <p:extLst>
      <p:ext uri="{BB962C8B-B14F-4D97-AF65-F5344CB8AC3E}">
        <p14:creationId xmlns:p14="http://schemas.microsoft.com/office/powerpoint/2010/main" val="3378822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22644C-4E2C-8673-0BD2-065A30AB52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191172-9914-A5AC-45DE-FBE08F99C56E}"/>
              </a:ext>
            </a:extLst>
          </p:cNvPr>
          <p:cNvSpPr>
            <a:spLocks noGrp="1"/>
          </p:cNvSpPr>
          <p:nvPr>
            <p:ph type="title"/>
          </p:nvPr>
        </p:nvSpPr>
        <p:spPr>
          <a:xfrm>
            <a:off x="3255054" y="724277"/>
            <a:ext cx="5861785" cy="1691916"/>
          </a:xfrm>
        </p:spPr>
        <p:txBody>
          <a:bodyPr/>
          <a:lstStyle/>
          <a:p>
            <a:r>
              <a:rPr lang="en-US" dirty="0"/>
              <a:t>Real-World Hypothetical</a:t>
            </a:r>
          </a:p>
        </p:txBody>
      </p:sp>
      <p:sp>
        <p:nvSpPr>
          <p:cNvPr id="6" name="TextBox 5">
            <a:extLst>
              <a:ext uri="{FF2B5EF4-FFF2-40B4-BE49-F238E27FC236}">
                <a16:creationId xmlns:a16="http://schemas.microsoft.com/office/drawing/2014/main" id="{330410E7-5E0A-00D4-BB7B-7C3F711D63E1}"/>
              </a:ext>
            </a:extLst>
          </p:cNvPr>
          <p:cNvSpPr txBox="1"/>
          <p:nvPr/>
        </p:nvSpPr>
        <p:spPr>
          <a:xfrm>
            <a:off x="2276856" y="2973977"/>
            <a:ext cx="7287768" cy="1264642"/>
          </a:xfrm>
          <a:prstGeom prst="rect">
            <a:avLst/>
          </a:prstGeom>
          <a:noFill/>
        </p:spPr>
        <p:txBody>
          <a:bodyPr wrap="square" rtlCol="0">
            <a:spAutoFit/>
          </a:bodyPr>
          <a:lstStyle/>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Without a Lady Bird Deed: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Ann, 80, transferred her home to her son using a quit claim deed to avoid probate. Later, she wanted to sell the home to move into assisted living, but her son’s consent was required, leading to complications.</a:t>
            </a:r>
          </a:p>
        </p:txBody>
      </p:sp>
    </p:spTree>
    <p:extLst>
      <p:ext uri="{BB962C8B-B14F-4D97-AF65-F5344CB8AC3E}">
        <p14:creationId xmlns:p14="http://schemas.microsoft.com/office/powerpoint/2010/main" val="772966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C15354-374E-4710-792F-592E588BAAE2}"/>
              </a:ext>
            </a:extLst>
          </p:cNvPr>
          <p:cNvSpPr>
            <a:spLocks noGrp="1"/>
          </p:cNvSpPr>
          <p:nvPr>
            <p:ph type="title"/>
          </p:nvPr>
        </p:nvSpPr>
        <p:spPr>
          <a:xfrm>
            <a:off x="1468814" y="503852"/>
            <a:ext cx="9808773" cy="1427585"/>
          </a:xfrm>
        </p:spPr>
        <p:txBody>
          <a:bodyPr/>
          <a:lstStyle/>
          <a:p>
            <a:r>
              <a:rPr lang="en-US" dirty="0"/>
              <a:t>Last Will &amp; Testament </a:t>
            </a:r>
            <a:endParaRPr lang="en-ZA" dirty="0"/>
          </a:p>
        </p:txBody>
      </p:sp>
      <p:sp>
        <p:nvSpPr>
          <p:cNvPr id="4" name="Content Placeholder 3">
            <a:extLst>
              <a:ext uri="{FF2B5EF4-FFF2-40B4-BE49-F238E27FC236}">
                <a16:creationId xmlns:a16="http://schemas.microsoft.com/office/drawing/2014/main" id="{685D951B-D6C0-AB0A-0FFD-23670BE643EE}"/>
              </a:ext>
            </a:extLst>
          </p:cNvPr>
          <p:cNvSpPr>
            <a:spLocks noGrp="1"/>
          </p:cNvSpPr>
          <p:nvPr>
            <p:ph sz="quarter" idx="12"/>
          </p:nvPr>
        </p:nvSpPr>
        <p:spPr>
          <a:xfrm>
            <a:off x="1468814" y="1828801"/>
            <a:ext cx="9576413" cy="4348064"/>
          </a:xfrm>
        </p:spPr>
        <p:txBody>
          <a:bodyPr>
            <a:normAutofit fontScale="85000" lnSpcReduction="10000"/>
          </a:bodyPr>
          <a:lstStyle/>
          <a:p>
            <a:pPr marL="342900" indent="-342900">
              <a:buFont typeface="Arial" panose="020B0604020202020204" pitchFamily="34" charset="0"/>
              <a:buChar char="•"/>
            </a:pPr>
            <a:r>
              <a:rPr lang="en-US" dirty="0"/>
              <a:t>Legal document that allows an individual to specify how their assets and property should be distributed upon their death. </a:t>
            </a:r>
          </a:p>
          <a:p>
            <a:pPr marL="342900" indent="-342900">
              <a:buFont typeface="Arial" panose="020B0604020202020204" pitchFamily="34" charset="0"/>
              <a:buChar char="•"/>
            </a:pPr>
            <a:r>
              <a:rPr lang="en-US" dirty="0"/>
              <a:t>Effective only after death, NOT at time of signing. </a:t>
            </a:r>
          </a:p>
          <a:p>
            <a:pPr marL="342900" indent="-342900">
              <a:buFont typeface="Arial" panose="020B0604020202020204" pitchFamily="34" charset="0"/>
              <a:buChar char="•"/>
            </a:pPr>
            <a:r>
              <a:rPr lang="en-US" dirty="0"/>
              <a:t>Able to pick a Personal Representative who is responsible for carrying out the will’s instructions. </a:t>
            </a:r>
          </a:p>
          <a:p>
            <a:pPr marL="937260" lvl="2" indent="-342900">
              <a:lnSpc>
                <a:spcPct val="100000"/>
              </a:lnSpc>
              <a:buFont typeface="Arial" panose="020B0604020202020204" pitchFamily="34" charset="0"/>
              <a:buChar char="•"/>
            </a:pPr>
            <a:r>
              <a:rPr lang="en-US" sz="1800" dirty="0"/>
              <a:t>Must be a Florida resident, or close relative if not. </a:t>
            </a:r>
          </a:p>
          <a:p>
            <a:pPr marL="342900" indent="-342900">
              <a:buFont typeface="Arial" panose="020B0604020202020204" pitchFamily="34" charset="0"/>
              <a:buChar char="•"/>
            </a:pPr>
            <a:r>
              <a:rPr lang="en-US" dirty="0"/>
              <a:t>Testator MUST be of sound mind, at least 18 years old, in writing, signed by the testator at the end of the document, witnessed by two individuals, who must sign the will in the presence of the testator and each other. </a:t>
            </a:r>
          </a:p>
          <a:p>
            <a:pPr marL="342900" indent="-342900">
              <a:buFont typeface="Arial" panose="020B0604020202020204" pitchFamily="34" charset="0"/>
              <a:buChar char="•"/>
            </a:pPr>
            <a:r>
              <a:rPr lang="en-US" dirty="0"/>
              <a:t>Assets such as jointly owned property, life insurance policies with named beneficiaries, and retirement accounts with designated beneficiaries are not typically governed by the will.</a:t>
            </a:r>
          </a:p>
          <a:p>
            <a:pPr marL="342900" indent="-342900">
              <a:buFont typeface="Arial" panose="020B0604020202020204" pitchFamily="34" charset="0"/>
              <a:buChar char="•"/>
            </a:pPr>
            <a:r>
              <a:rPr lang="en-US" dirty="0"/>
              <a:t>Can be changed or revoked while the testator is alive, as long as they are of sound mind. </a:t>
            </a:r>
          </a:p>
          <a:p>
            <a:pPr marL="342900" indent="-342900">
              <a:buFont typeface="Arial" panose="020B0604020202020204" pitchFamily="34" charset="0"/>
              <a:buChar char="•"/>
            </a:pPr>
            <a:r>
              <a:rPr lang="en-US" dirty="0"/>
              <a:t>A will does NOT avoid probate. </a:t>
            </a:r>
          </a:p>
        </p:txBody>
      </p:sp>
    </p:spTree>
    <p:extLst>
      <p:ext uri="{BB962C8B-B14F-4D97-AF65-F5344CB8AC3E}">
        <p14:creationId xmlns:p14="http://schemas.microsoft.com/office/powerpoint/2010/main" val="2302010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297461-492F-B1AE-4EF6-EBF0724AA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6C7C2-2839-C71F-0313-77D69C263891}"/>
              </a:ext>
            </a:extLst>
          </p:cNvPr>
          <p:cNvSpPr>
            <a:spLocks noGrp="1"/>
          </p:cNvSpPr>
          <p:nvPr>
            <p:ph type="title"/>
          </p:nvPr>
        </p:nvSpPr>
        <p:spPr>
          <a:xfrm>
            <a:off x="3255054" y="724277"/>
            <a:ext cx="5861785" cy="1691916"/>
          </a:xfrm>
        </p:spPr>
        <p:txBody>
          <a:bodyPr/>
          <a:lstStyle/>
          <a:p>
            <a:r>
              <a:rPr lang="en-US" dirty="0"/>
              <a:t>Real-World Hypothetical</a:t>
            </a:r>
          </a:p>
        </p:txBody>
      </p:sp>
      <p:sp>
        <p:nvSpPr>
          <p:cNvPr id="6" name="TextBox 5">
            <a:extLst>
              <a:ext uri="{FF2B5EF4-FFF2-40B4-BE49-F238E27FC236}">
                <a16:creationId xmlns:a16="http://schemas.microsoft.com/office/drawing/2014/main" id="{B400106A-02A2-266F-A349-D60AB9DE82AC}"/>
              </a:ext>
            </a:extLst>
          </p:cNvPr>
          <p:cNvSpPr txBox="1"/>
          <p:nvPr/>
        </p:nvSpPr>
        <p:spPr>
          <a:xfrm>
            <a:off x="2310384" y="2926080"/>
            <a:ext cx="7571232" cy="1477328"/>
          </a:xfrm>
          <a:prstGeom prst="rect">
            <a:avLst/>
          </a:prstGeom>
          <a:noFill/>
        </p:spPr>
        <p:txBody>
          <a:bodyPr wrap="square" rtlCol="0">
            <a:spAutoFit/>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Without a Will: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James, 85, died intestate (without a will). His assets were distributed according to Florida’s intestacy laws, which conflicted with his wishes. Family members contested the distribution, creating emotional and financial stress.</a:t>
            </a:r>
          </a:p>
          <a:p>
            <a:endParaRPr lang="en-US" dirty="0"/>
          </a:p>
        </p:txBody>
      </p:sp>
    </p:spTree>
    <p:extLst>
      <p:ext uri="{BB962C8B-B14F-4D97-AF65-F5344CB8AC3E}">
        <p14:creationId xmlns:p14="http://schemas.microsoft.com/office/powerpoint/2010/main" val="899616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AC9B6-C954-D327-F0F0-77617CB586B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9F61973-AB0E-18F6-E140-09D711967E76}"/>
              </a:ext>
            </a:extLst>
          </p:cNvPr>
          <p:cNvSpPr>
            <a:spLocks noGrp="1"/>
          </p:cNvSpPr>
          <p:nvPr>
            <p:ph type="title"/>
          </p:nvPr>
        </p:nvSpPr>
        <p:spPr>
          <a:xfrm>
            <a:off x="1468814" y="503852"/>
            <a:ext cx="9808773" cy="1427585"/>
          </a:xfrm>
        </p:spPr>
        <p:txBody>
          <a:bodyPr/>
          <a:lstStyle/>
          <a:p>
            <a:r>
              <a:rPr lang="en-US" dirty="0"/>
              <a:t>Revocable Living Trust </a:t>
            </a:r>
            <a:endParaRPr lang="en-ZA" dirty="0"/>
          </a:p>
        </p:txBody>
      </p:sp>
      <p:sp>
        <p:nvSpPr>
          <p:cNvPr id="4" name="Content Placeholder 3">
            <a:extLst>
              <a:ext uri="{FF2B5EF4-FFF2-40B4-BE49-F238E27FC236}">
                <a16:creationId xmlns:a16="http://schemas.microsoft.com/office/drawing/2014/main" id="{17B531F4-0068-FF5E-273C-7DD5022CA119}"/>
              </a:ext>
            </a:extLst>
          </p:cNvPr>
          <p:cNvSpPr>
            <a:spLocks noGrp="1"/>
          </p:cNvSpPr>
          <p:nvPr>
            <p:ph sz="quarter" idx="12"/>
          </p:nvPr>
        </p:nvSpPr>
        <p:spPr>
          <a:xfrm>
            <a:off x="1468814" y="1828801"/>
            <a:ext cx="9576413" cy="4348064"/>
          </a:xfrm>
        </p:spPr>
        <p:txBody>
          <a:bodyPr>
            <a:normAutofit/>
          </a:bodyPr>
          <a:lstStyle/>
          <a:p>
            <a:pPr marL="342900" indent="-342900">
              <a:buFont typeface="Arial" panose="020B0604020202020204" pitchFamily="34" charset="0"/>
              <a:buChar char="•"/>
            </a:pPr>
            <a:r>
              <a:rPr lang="en-US" dirty="0"/>
              <a:t>Legal entity/document that allows individuals to manage and control their assets during their lifetime and created to hold assets for the benefit of one or more beneficiaries. </a:t>
            </a:r>
          </a:p>
          <a:p>
            <a:pPr marL="342900" indent="-342900">
              <a:buFont typeface="Arial" panose="020B0604020202020204" pitchFamily="34" charset="0"/>
              <a:buChar char="•"/>
            </a:pPr>
            <a:r>
              <a:rPr lang="en-US" dirty="0"/>
              <a:t>Key feature of a revocable living trust is that it can be modified, amended, or even revoked at any time while the grantor is alive and has mental capacity. </a:t>
            </a:r>
          </a:p>
          <a:p>
            <a:pPr marL="342900" indent="-342900">
              <a:buFont typeface="Arial" panose="020B0604020202020204" pitchFamily="34" charset="0"/>
              <a:buChar char="•"/>
            </a:pPr>
            <a:r>
              <a:rPr lang="en-US" dirty="0"/>
              <a:t>If the grantor becomes incapacitated during their lifetime, the successor trustee can step in and manage the trust assets without the need for a court-appointed guardian or conservator. This provides a smooth transition of control.</a:t>
            </a:r>
          </a:p>
          <a:p>
            <a:pPr marL="342900" indent="-342900">
              <a:buFont typeface="Arial" panose="020B0604020202020204" pitchFamily="34" charset="0"/>
              <a:buChar char="•"/>
            </a:pPr>
            <a:r>
              <a:rPr lang="en-US" dirty="0"/>
              <a:t>Assets have to be properly titled in the name of the trust and trust must be properly funded to avoid probate. </a:t>
            </a:r>
          </a:p>
          <a:p>
            <a:pPr marL="342900" indent="-342900">
              <a:buFont typeface="Arial" panose="020B0604020202020204" pitchFamily="34" charset="0"/>
              <a:buChar char="•"/>
            </a:pPr>
            <a:r>
              <a:rPr lang="en-US" dirty="0"/>
              <a:t>A trust DOES avoid probate, as a private document that can remain confidential. </a:t>
            </a:r>
          </a:p>
        </p:txBody>
      </p:sp>
    </p:spTree>
    <p:extLst>
      <p:ext uri="{BB962C8B-B14F-4D97-AF65-F5344CB8AC3E}">
        <p14:creationId xmlns:p14="http://schemas.microsoft.com/office/powerpoint/2010/main" val="3689529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14C50-8EC4-ECCF-08AE-C8D66AFD08A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D36AC4BD-0C5B-6B96-65A5-6A15D620C1A5}"/>
              </a:ext>
            </a:extLst>
          </p:cNvPr>
          <p:cNvSpPr>
            <a:spLocks noGrp="1"/>
          </p:cNvSpPr>
          <p:nvPr>
            <p:ph type="title"/>
          </p:nvPr>
        </p:nvSpPr>
        <p:spPr>
          <a:xfrm>
            <a:off x="1468814" y="503852"/>
            <a:ext cx="9808773" cy="1427585"/>
          </a:xfrm>
        </p:spPr>
        <p:txBody>
          <a:bodyPr/>
          <a:lstStyle/>
          <a:p>
            <a:r>
              <a:rPr lang="en-US" dirty="0"/>
              <a:t>Revocable Living Trust Continued </a:t>
            </a:r>
            <a:endParaRPr lang="en-ZA" dirty="0"/>
          </a:p>
        </p:txBody>
      </p:sp>
      <p:sp>
        <p:nvSpPr>
          <p:cNvPr id="4" name="Content Placeholder 3">
            <a:extLst>
              <a:ext uri="{FF2B5EF4-FFF2-40B4-BE49-F238E27FC236}">
                <a16:creationId xmlns:a16="http://schemas.microsoft.com/office/drawing/2014/main" id="{29488EF5-3371-8027-08D5-C3088DD7A906}"/>
              </a:ext>
            </a:extLst>
          </p:cNvPr>
          <p:cNvSpPr>
            <a:spLocks noGrp="1"/>
          </p:cNvSpPr>
          <p:nvPr>
            <p:ph sz="quarter" idx="12"/>
          </p:nvPr>
        </p:nvSpPr>
        <p:spPr>
          <a:xfrm>
            <a:off x="1468814" y="1828801"/>
            <a:ext cx="9576413" cy="4348064"/>
          </a:xfrm>
        </p:spPr>
        <p:txBody>
          <a:bodyPr>
            <a:normAutofit/>
          </a:bodyPr>
          <a:lstStyle/>
          <a:p>
            <a:pPr marL="342900" indent="-342900">
              <a:buFont typeface="Arial" panose="020B0604020202020204" pitchFamily="34" charset="0"/>
              <a:buChar char="•"/>
            </a:pPr>
            <a:r>
              <a:rPr lang="en-US" b="1" u="sng" dirty="0"/>
              <a:t>Grantor/Settlor: </a:t>
            </a:r>
            <a:r>
              <a:rPr lang="en-US" dirty="0"/>
              <a:t>The person who creates the trust and transfers their assets into it. </a:t>
            </a:r>
          </a:p>
          <a:p>
            <a:pPr marL="342900" indent="-342900">
              <a:buFont typeface="Arial" panose="020B0604020202020204" pitchFamily="34" charset="0"/>
              <a:buChar char="•"/>
            </a:pPr>
            <a:r>
              <a:rPr lang="en-US" b="1" u="sng" dirty="0"/>
              <a:t>Trustee: </a:t>
            </a:r>
            <a:r>
              <a:rPr lang="en-US" dirty="0"/>
              <a:t>The person or institution responsible for managing the assets in the trust. In many cases, the grantor initially acts as the trustee, retaining control over the assets. A successor trustee (often named in the trust document) takes over when the grantor passes away or becomes incapacitated. </a:t>
            </a:r>
          </a:p>
          <a:p>
            <a:pPr marL="342900" indent="-342900">
              <a:buFont typeface="Arial" panose="020B0604020202020204" pitchFamily="34" charset="0"/>
              <a:buChar char="•"/>
            </a:pPr>
            <a:r>
              <a:rPr lang="en-US" b="1" u="sng" dirty="0"/>
              <a:t>Beneficiaries: </a:t>
            </a:r>
            <a:r>
              <a:rPr lang="en-US" dirty="0"/>
              <a:t>The people or entities who will receive the trust assets upon the grantor’s death or according to the terms specified in the trust.</a:t>
            </a:r>
          </a:p>
          <a:p>
            <a:pPr marL="342900" indent="-342900">
              <a:buFont typeface="Arial" panose="020B0604020202020204" pitchFamily="34" charset="0"/>
              <a:buChar char="•"/>
            </a:pPr>
            <a:r>
              <a:rPr lang="en-US" dirty="0"/>
              <a:t>The grantor can delay distribution to minor children or provide for staggered payments over time to beneficiaries.</a:t>
            </a:r>
          </a:p>
        </p:txBody>
      </p:sp>
    </p:spTree>
    <p:extLst>
      <p:ext uri="{BB962C8B-B14F-4D97-AF65-F5344CB8AC3E}">
        <p14:creationId xmlns:p14="http://schemas.microsoft.com/office/powerpoint/2010/main" val="4256958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E31B10-4B4B-608B-03E4-A2BF59DDE235}"/>
              </a:ext>
            </a:extLst>
          </p:cNvPr>
          <p:cNvSpPr>
            <a:spLocks noGrp="1"/>
          </p:cNvSpPr>
          <p:nvPr>
            <p:ph type="title"/>
          </p:nvPr>
        </p:nvSpPr>
        <p:spPr/>
        <p:txBody>
          <a:bodyPr>
            <a:normAutofit/>
          </a:bodyPr>
          <a:lstStyle/>
          <a:p>
            <a:r>
              <a:rPr lang="en-US" sz="6000" dirty="0"/>
              <a:t>Q &amp; A </a:t>
            </a:r>
          </a:p>
        </p:txBody>
      </p:sp>
    </p:spTree>
    <p:extLst>
      <p:ext uri="{BB962C8B-B14F-4D97-AF65-F5344CB8AC3E}">
        <p14:creationId xmlns:p14="http://schemas.microsoft.com/office/powerpoint/2010/main" val="2718421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01732C-7338-DBA0-BD19-1FA88304749F}"/>
              </a:ext>
            </a:extLst>
          </p:cNvPr>
          <p:cNvSpPr>
            <a:spLocks noGrp="1"/>
          </p:cNvSpPr>
          <p:nvPr>
            <p:ph type="title"/>
          </p:nvPr>
        </p:nvSpPr>
        <p:spPr>
          <a:xfrm>
            <a:off x="1317614" y="690511"/>
            <a:ext cx="4964671" cy="5253089"/>
          </a:xfrm>
        </p:spPr>
        <p:txBody>
          <a:bodyPr/>
          <a:lstStyle/>
          <a:p>
            <a:r>
              <a:rPr lang="en-US" dirty="0"/>
              <a:t>Thank</a:t>
            </a:r>
            <a:br>
              <a:rPr lang="en-US" dirty="0"/>
            </a:br>
            <a:r>
              <a:rPr lang="en-US" dirty="0"/>
              <a:t>you!</a:t>
            </a:r>
          </a:p>
        </p:txBody>
      </p:sp>
      <p:sp>
        <p:nvSpPr>
          <p:cNvPr id="2" name="Content Placeholder 1">
            <a:extLst>
              <a:ext uri="{FF2B5EF4-FFF2-40B4-BE49-F238E27FC236}">
                <a16:creationId xmlns:a16="http://schemas.microsoft.com/office/drawing/2014/main" id="{70ECFE66-A9E7-A365-967B-2FD670CB3923}"/>
              </a:ext>
            </a:extLst>
          </p:cNvPr>
          <p:cNvSpPr>
            <a:spLocks noGrp="1"/>
          </p:cNvSpPr>
          <p:nvPr>
            <p:ph sz="quarter" idx="10"/>
          </p:nvPr>
        </p:nvSpPr>
        <p:spPr>
          <a:xfrm>
            <a:off x="6282286" y="690465"/>
            <a:ext cx="4784372" cy="5253089"/>
          </a:xfrm>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7593 Boynton Beach Blvd. Suite 110</a:t>
            </a:r>
          </a:p>
          <a:p>
            <a:r>
              <a:rPr lang="en-US" dirty="0"/>
              <a:t>Boynton Beach, FL 33437</a:t>
            </a:r>
          </a:p>
          <a:p>
            <a:r>
              <a:rPr lang="en-US" dirty="0"/>
              <a:t>561-810-8448</a:t>
            </a:r>
          </a:p>
          <a:p>
            <a:r>
              <a:rPr lang="en-US" dirty="0"/>
              <a:t>cheyenne@fischettilawgroup.com</a:t>
            </a:r>
          </a:p>
        </p:txBody>
      </p:sp>
      <p:pic>
        <p:nvPicPr>
          <p:cNvPr id="5" name="Picture 4" descr="A black and white logo&#10;&#10;Description automatically generated">
            <a:extLst>
              <a:ext uri="{FF2B5EF4-FFF2-40B4-BE49-F238E27FC236}">
                <a16:creationId xmlns:a16="http://schemas.microsoft.com/office/drawing/2014/main" id="{83A19D89-DCF1-1004-65B4-AD616F711C51}"/>
              </a:ext>
            </a:extLst>
          </p:cNvPr>
          <p:cNvPicPr>
            <a:picLocks noChangeAspect="1"/>
          </p:cNvPicPr>
          <p:nvPr/>
        </p:nvPicPr>
        <p:blipFill>
          <a:blip r:embed="rId2"/>
          <a:stretch>
            <a:fillRect/>
          </a:stretch>
        </p:blipFill>
        <p:spPr>
          <a:xfrm>
            <a:off x="2757516" y="-1283947"/>
            <a:ext cx="6858000" cy="6483834"/>
          </a:xfrm>
          <a:prstGeom prst="rect">
            <a:avLst/>
          </a:prstGeom>
        </p:spPr>
      </p:pic>
    </p:spTree>
    <p:extLst>
      <p:ext uri="{BB962C8B-B14F-4D97-AF65-F5344CB8AC3E}">
        <p14:creationId xmlns:p14="http://schemas.microsoft.com/office/powerpoint/2010/main" val="704370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97761-0B88-A5E8-0B78-C39173D05F4D}"/>
              </a:ext>
            </a:extLst>
          </p:cNvPr>
          <p:cNvSpPr>
            <a:spLocks noGrp="1"/>
          </p:cNvSpPr>
          <p:nvPr>
            <p:ph type="title"/>
          </p:nvPr>
        </p:nvSpPr>
        <p:spPr>
          <a:xfrm>
            <a:off x="1455583" y="737115"/>
            <a:ext cx="4640418" cy="5407091"/>
          </a:xfrm>
        </p:spPr>
        <p:txBody>
          <a:bodyPr>
            <a:normAutofit/>
          </a:bodyPr>
          <a:lstStyle/>
          <a:p>
            <a:r>
              <a:rPr lang="en-US" sz="3200" dirty="0"/>
              <a:t>Why Estate Planning is Important… Especially in Retirement </a:t>
            </a:r>
          </a:p>
        </p:txBody>
      </p:sp>
      <p:sp>
        <p:nvSpPr>
          <p:cNvPr id="3" name="Content Placeholder 2">
            <a:extLst>
              <a:ext uri="{FF2B5EF4-FFF2-40B4-BE49-F238E27FC236}">
                <a16:creationId xmlns:a16="http://schemas.microsoft.com/office/drawing/2014/main" id="{02BA04E6-CD61-B962-4287-DEC1993C32D6}"/>
              </a:ext>
            </a:extLst>
          </p:cNvPr>
          <p:cNvSpPr>
            <a:spLocks noGrp="1"/>
          </p:cNvSpPr>
          <p:nvPr>
            <p:ph sz="quarter" idx="12"/>
          </p:nvPr>
        </p:nvSpPr>
        <p:spPr>
          <a:xfrm>
            <a:off x="6388460" y="737115"/>
            <a:ext cx="5263349" cy="5407091"/>
          </a:xfrm>
        </p:spPr>
        <p:txBody>
          <a:bodyPr/>
          <a:lstStyle/>
          <a:p>
            <a:r>
              <a:rPr lang="en-US" dirty="0"/>
              <a:t>Protecting assets and wishes </a:t>
            </a:r>
          </a:p>
          <a:p>
            <a:r>
              <a:rPr lang="en-US" dirty="0"/>
              <a:t>Getting ahead of mental incapacity </a:t>
            </a:r>
          </a:p>
          <a:p>
            <a:r>
              <a:rPr lang="en-US" dirty="0"/>
              <a:t>Safeguarding your loved ones against legal challenges </a:t>
            </a:r>
          </a:p>
          <a:p>
            <a:r>
              <a:rPr lang="en-US" dirty="0"/>
              <a:t>Managing estate &amp; assets by YOUR chosen representative </a:t>
            </a:r>
          </a:p>
          <a:p>
            <a:r>
              <a:rPr lang="en-US" dirty="0"/>
              <a:t>Determining who is making healthcare decisions for you </a:t>
            </a:r>
          </a:p>
          <a:p>
            <a:r>
              <a:rPr lang="en-US" dirty="0"/>
              <a:t>Passing on wealth </a:t>
            </a:r>
          </a:p>
        </p:txBody>
      </p:sp>
    </p:spTree>
    <p:extLst>
      <p:ext uri="{BB962C8B-B14F-4D97-AF65-F5344CB8AC3E}">
        <p14:creationId xmlns:p14="http://schemas.microsoft.com/office/powerpoint/2010/main" val="1607455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0E47E-D228-15EB-5886-33E9AA181D03}"/>
              </a:ext>
            </a:extLst>
          </p:cNvPr>
          <p:cNvSpPr>
            <a:spLocks noGrp="1"/>
          </p:cNvSpPr>
          <p:nvPr>
            <p:ph type="title"/>
          </p:nvPr>
        </p:nvSpPr>
        <p:spPr>
          <a:xfrm>
            <a:off x="892100" y="751437"/>
            <a:ext cx="5000318" cy="976019"/>
          </a:xfrm>
        </p:spPr>
        <p:txBody>
          <a:bodyPr/>
          <a:lstStyle/>
          <a:p>
            <a:pPr algn="ctr"/>
            <a:r>
              <a:rPr lang="en-US" dirty="0"/>
              <a:t>Living Will </a:t>
            </a:r>
          </a:p>
        </p:txBody>
      </p:sp>
      <p:pic>
        <p:nvPicPr>
          <p:cNvPr id="4" name="Picture Placeholder 17">
            <a:extLst>
              <a:ext uri="{FF2B5EF4-FFF2-40B4-BE49-F238E27FC236}">
                <a16:creationId xmlns:a16="http://schemas.microsoft.com/office/drawing/2014/main" id="{5E6D83BB-8C90-A74A-7CB5-59884B99448A}"/>
              </a:ext>
            </a:extLst>
          </p:cNvPr>
          <p:cNvPicPr>
            <a:picLocks noGrp="1" noChangeAspect="1"/>
          </p:cNvPicPr>
          <p:nvPr>
            <p:ph type="pic" sz="quarter" idx="13"/>
          </p:nvPr>
        </p:nvPicPr>
        <p:blipFill>
          <a:blip r:embed="rId2"/>
          <a:srcRect l="18683" r="18683"/>
          <a:stretch/>
        </p:blipFill>
        <p:spPr>
          <a:xfrm>
            <a:off x="6428105" y="470780"/>
            <a:ext cx="5543594" cy="5893806"/>
          </a:xfrm>
        </p:spPr>
      </p:pic>
      <p:sp>
        <p:nvSpPr>
          <p:cNvPr id="2" name="TextBox 1">
            <a:extLst>
              <a:ext uri="{FF2B5EF4-FFF2-40B4-BE49-F238E27FC236}">
                <a16:creationId xmlns:a16="http://schemas.microsoft.com/office/drawing/2014/main" id="{29765E31-555D-C53A-9793-A01A677CFCF6}"/>
              </a:ext>
            </a:extLst>
          </p:cNvPr>
          <p:cNvSpPr txBox="1"/>
          <p:nvPr/>
        </p:nvSpPr>
        <p:spPr>
          <a:xfrm>
            <a:off x="1077362" y="2317688"/>
            <a:ext cx="5000318" cy="3693319"/>
          </a:xfrm>
          <a:prstGeom prst="rect">
            <a:avLst/>
          </a:prstGeom>
          <a:noFill/>
        </p:spPr>
        <p:txBody>
          <a:bodyPr wrap="square" rtlCol="0">
            <a:spAutoFit/>
          </a:bodyPr>
          <a:lstStyle/>
          <a:p>
            <a:pPr marL="285750" indent="-285750">
              <a:buFont typeface="Arial" panose="020B0604020202020204" pitchFamily="34" charset="0"/>
              <a:buChar char="•"/>
            </a:pPr>
            <a:r>
              <a:rPr lang="en-US" dirty="0"/>
              <a:t>A legal document that is effective upon signing, while you are alive, that lays out the type of medical care you do or do NOT want when you cannot make decisions on your own. </a:t>
            </a:r>
          </a:p>
          <a:p>
            <a:pPr marL="285750" indent="-285750">
              <a:buFont typeface="Arial" panose="020B0604020202020204" pitchFamily="34" charset="0"/>
              <a:buChar char="•"/>
            </a:pPr>
            <a:r>
              <a:rPr lang="en-US" dirty="0"/>
              <a:t>Can direct if you want life-sustaining treatments or to pass naturally in an end-of-life situation.</a:t>
            </a:r>
          </a:p>
          <a:p>
            <a:pPr marL="285750" indent="-285750">
              <a:buFont typeface="Arial" panose="020B0604020202020204" pitchFamily="34" charset="0"/>
              <a:buChar char="•"/>
            </a:pPr>
            <a:r>
              <a:rPr lang="en-US" dirty="0"/>
              <a:t>Takes the burden off your family to make such decisions. </a:t>
            </a:r>
          </a:p>
          <a:p>
            <a:pPr marL="285750" indent="-285750">
              <a:buFont typeface="Arial" panose="020B0604020202020204" pitchFamily="34" charset="0"/>
              <a:buChar char="•"/>
            </a:pPr>
            <a:r>
              <a:rPr lang="en-US" dirty="0"/>
              <a:t>Legally binding, as doctors and family members are required to follow it.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752118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2EAAB-6A0F-1102-3619-085663AFCFAC}"/>
              </a:ext>
            </a:extLst>
          </p:cNvPr>
          <p:cNvSpPr>
            <a:spLocks noGrp="1"/>
          </p:cNvSpPr>
          <p:nvPr>
            <p:ph type="title"/>
          </p:nvPr>
        </p:nvSpPr>
        <p:spPr>
          <a:xfrm>
            <a:off x="3255054" y="724277"/>
            <a:ext cx="5861785" cy="1691916"/>
          </a:xfrm>
        </p:spPr>
        <p:txBody>
          <a:bodyPr/>
          <a:lstStyle/>
          <a:p>
            <a:r>
              <a:rPr lang="en-US" dirty="0"/>
              <a:t>Real-World Hypothetical</a:t>
            </a:r>
          </a:p>
        </p:txBody>
      </p:sp>
      <p:sp>
        <p:nvSpPr>
          <p:cNvPr id="6" name="TextBox 5">
            <a:extLst>
              <a:ext uri="{FF2B5EF4-FFF2-40B4-BE49-F238E27FC236}">
                <a16:creationId xmlns:a16="http://schemas.microsoft.com/office/drawing/2014/main" id="{5A114503-E030-064A-7B88-171F39C4E9E9}"/>
              </a:ext>
            </a:extLst>
          </p:cNvPr>
          <p:cNvSpPr txBox="1"/>
          <p:nvPr/>
        </p:nvSpPr>
        <p:spPr>
          <a:xfrm>
            <a:off x="2779776" y="3099527"/>
            <a:ext cx="7342632" cy="1200329"/>
          </a:xfrm>
          <a:prstGeom prst="rect">
            <a:avLst/>
          </a:prstGeom>
          <a:noFill/>
        </p:spPr>
        <p:txBody>
          <a:bodyPr wrap="square" rtlCol="0">
            <a:spAutoFit/>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Without a Living Will: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John, age 75, had a stroke and was in a coma. His family disagreed on whether to continue life support. Because he had no living will, the court became involved, causing delays and emotional stress.</a:t>
            </a:r>
          </a:p>
          <a:p>
            <a:endParaRPr lang="en-US" dirty="0"/>
          </a:p>
        </p:txBody>
      </p:sp>
    </p:spTree>
    <p:extLst>
      <p:ext uri="{BB962C8B-B14F-4D97-AF65-F5344CB8AC3E}">
        <p14:creationId xmlns:p14="http://schemas.microsoft.com/office/powerpoint/2010/main" val="3228205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0FEFBF-60FD-0161-6F6E-89EE39389CEE}"/>
              </a:ext>
            </a:extLst>
          </p:cNvPr>
          <p:cNvSpPr>
            <a:spLocks noGrp="1"/>
          </p:cNvSpPr>
          <p:nvPr>
            <p:ph type="title"/>
          </p:nvPr>
        </p:nvSpPr>
        <p:spPr>
          <a:xfrm>
            <a:off x="1036955" y="333618"/>
            <a:ext cx="9923770" cy="1438762"/>
          </a:xfrm>
        </p:spPr>
        <p:txBody>
          <a:bodyPr/>
          <a:lstStyle/>
          <a:p>
            <a:r>
              <a:rPr lang="en-US" dirty="0"/>
              <a:t>Health Care Proxy/Medical POA </a:t>
            </a:r>
            <a:endParaRPr lang="en-ZA" dirty="0"/>
          </a:p>
        </p:txBody>
      </p:sp>
      <p:pic>
        <p:nvPicPr>
          <p:cNvPr id="5" name="Picture Placeholder 84">
            <a:extLst>
              <a:ext uri="{FF2B5EF4-FFF2-40B4-BE49-F238E27FC236}">
                <a16:creationId xmlns:a16="http://schemas.microsoft.com/office/drawing/2014/main" id="{E71238CA-461F-1B03-D7E1-786C002AB7DC}"/>
              </a:ext>
            </a:extLst>
          </p:cNvPr>
          <p:cNvPicPr>
            <a:picLocks noGrp="1" noChangeAspect="1"/>
          </p:cNvPicPr>
          <p:nvPr>
            <p:ph type="pic" sz="quarter" idx="13"/>
          </p:nvPr>
        </p:nvPicPr>
        <p:blipFill>
          <a:blip r:embed="rId2"/>
          <a:srcRect l="9965" r="9965"/>
          <a:stretch/>
        </p:blipFill>
        <p:spPr>
          <a:xfrm>
            <a:off x="6916847" y="2420686"/>
            <a:ext cx="5205744" cy="4334316"/>
          </a:xfrm>
        </p:spPr>
      </p:pic>
      <p:sp>
        <p:nvSpPr>
          <p:cNvPr id="8" name="Text Placeholder 7">
            <a:extLst>
              <a:ext uri="{FF2B5EF4-FFF2-40B4-BE49-F238E27FC236}">
                <a16:creationId xmlns:a16="http://schemas.microsoft.com/office/drawing/2014/main" id="{DD542008-8017-76E5-ABC0-32401068875D}"/>
              </a:ext>
            </a:extLst>
          </p:cNvPr>
          <p:cNvSpPr>
            <a:spLocks noGrp="1"/>
          </p:cNvSpPr>
          <p:nvPr>
            <p:ph type="body" sz="quarter" idx="12"/>
          </p:nvPr>
        </p:nvSpPr>
        <p:spPr>
          <a:xfrm>
            <a:off x="1353828" y="1937442"/>
            <a:ext cx="5205744" cy="4659302"/>
          </a:xfrm>
        </p:spPr>
        <p:txBody>
          <a:bodyPr>
            <a:normAutofit lnSpcReduction="10000"/>
          </a:bodyPr>
          <a:lstStyle/>
          <a:p>
            <a:pPr marL="342900" indent="-342900">
              <a:lnSpc>
                <a:spcPct val="100000"/>
              </a:lnSpc>
              <a:buFont typeface="Arial" panose="020B0604020202020204" pitchFamily="34" charset="0"/>
              <a:buChar char="•"/>
            </a:pPr>
            <a:r>
              <a:rPr lang="en-US" dirty="0"/>
              <a:t>A legal document that allows you to appoint a trusted individual to make medical decisions for you if you’re unable to do so. </a:t>
            </a:r>
          </a:p>
          <a:p>
            <a:pPr marL="1028700" lvl="1" indent="-342900">
              <a:lnSpc>
                <a:spcPct val="100000"/>
              </a:lnSpc>
            </a:pPr>
            <a:r>
              <a:rPr lang="en-US" sz="2000" dirty="0"/>
              <a:t>Typically, a spouse or an adult child</a:t>
            </a:r>
          </a:p>
          <a:p>
            <a:pPr marL="342900" indent="-342900">
              <a:lnSpc>
                <a:spcPct val="100000"/>
              </a:lnSpc>
              <a:buFont typeface="Arial" panose="020B0604020202020204" pitchFamily="34" charset="0"/>
              <a:buChar char="•"/>
            </a:pPr>
            <a:endParaRPr lang="en-US" dirty="0"/>
          </a:p>
          <a:p>
            <a:pPr marL="342900" indent="-342900">
              <a:lnSpc>
                <a:spcPct val="100000"/>
              </a:lnSpc>
              <a:buFont typeface="Arial" panose="020B0604020202020204" pitchFamily="34" charset="0"/>
              <a:buChar char="•"/>
            </a:pPr>
            <a:r>
              <a:rPr lang="en-US" dirty="0"/>
              <a:t>Takes the decision out of the hands of the state or medical staff. </a:t>
            </a:r>
          </a:p>
          <a:p>
            <a:pPr marL="342900" indent="-342900">
              <a:lnSpc>
                <a:spcPct val="100000"/>
              </a:lnSpc>
              <a:buFont typeface="Arial" panose="020B0604020202020204" pitchFamily="34" charset="0"/>
              <a:buChar char="•"/>
            </a:pPr>
            <a:r>
              <a:rPr lang="en-US" dirty="0"/>
              <a:t>Effective upon signing, while you are alive. </a:t>
            </a:r>
          </a:p>
          <a:p>
            <a:pPr marL="342900" indent="-342900">
              <a:lnSpc>
                <a:spcPct val="100000"/>
              </a:lnSpc>
              <a:buFont typeface="Arial" panose="020B0604020202020204" pitchFamily="34" charset="0"/>
              <a:buChar char="•"/>
            </a:pPr>
            <a:r>
              <a:rPr lang="en-US" sz="2000" dirty="0"/>
              <a:t>Covers treatments, surgeries, facility care, HIPAA paperwork, end-of-life treatment* (based on their decision) </a:t>
            </a:r>
          </a:p>
          <a:p>
            <a:pPr marL="342900" indent="-342900">
              <a:lnSpc>
                <a:spcPct val="100000"/>
              </a:lnSpc>
              <a:buFont typeface="Arial" panose="020B0604020202020204" pitchFamily="34" charset="0"/>
              <a:buChar char="•"/>
            </a:pPr>
            <a:r>
              <a:rPr lang="en-US" dirty="0"/>
              <a:t>Can designate multiple agents. </a:t>
            </a:r>
            <a:r>
              <a:rPr lang="en-US" sz="2000" dirty="0"/>
              <a:t> </a:t>
            </a:r>
          </a:p>
          <a:p>
            <a:pPr lvl="1" indent="0">
              <a:buNone/>
            </a:pPr>
            <a:r>
              <a:rPr lang="en-US" sz="2000" dirty="0"/>
              <a:t> </a:t>
            </a:r>
          </a:p>
        </p:txBody>
      </p:sp>
    </p:spTree>
    <p:extLst>
      <p:ext uri="{BB962C8B-B14F-4D97-AF65-F5344CB8AC3E}">
        <p14:creationId xmlns:p14="http://schemas.microsoft.com/office/powerpoint/2010/main" val="3421680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0D1436-54B6-3637-9443-7BC9F5325F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FA6320-2615-6198-3836-FA10DDC5E1AB}"/>
              </a:ext>
            </a:extLst>
          </p:cNvPr>
          <p:cNvSpPr>
            <a:spLocks noGrp="1"/>
          </p:cNvSpPr>
          <p:nvPr>
            <p:ph type="title"/>
          </p:nvPr>
        </p:nvSpPr>
        <p:spPr>
          <a:xfrm>
            <a:off x="3436123" y="805758"/>
            <a:ext cx="5861785" cy="1691916"/>
          </a:xfrm>
        </p:spPr>
        <p:txBody>
          <a:bodyPr/>
          <a:lstStyle/>
          <a:p>
            <a:r>
              <a:rPr lang="en-US" dirty="0"/>
              <a:t>Real-World Hypothetical</a:t>
            </a:r>
          </a:p>
        </p:txBody>
      </p:sp>
      <p:sp>
        <p:nvSpPr>
          <p:cNvPr id="6" name="TextBox 5">
            <a:extLst>
              <a:ext uri="{FF2B5EF4-FFF2-40B4-BE49-F238E27FC236}">
                <a16:creationId xmlns:a16="http://schemas.microsoft.com/office/drawing/2014/main" id="{4D9F5FB6-A1C0-9374-A596-5C47BEAFC09A}"/>
              </a:ext>
            </a:extLst>
          </p:cNvPr>
          <p:cNvSpPr txBox="1"/>
          <p:nvPr/>
        </p:nvSpPr>
        <p:spPr>
          <a:xfrm>
            <a:off x="2415540" y="3071022"/>
            <a:ext cx="7360920" cy="1200329"/>
          </a:xfrm>
          <a:prstGeom prst="rect">
            <a:avLst/>
          </a:prstGeom>
          <a:noFill/>
        </p:spPr>
        <p:txBody>
          <a:bodyPr wrap="square" rtlCol="0">
            <a:spAutoFit/>
          </a:bodyPr>
          <a:lstStyle/>
          <a:p>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Without a Proxy:</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Mary, 82, lost consciousness, and her children were divided on treatment. The hospital had to rely on statutory law to appoint her eldest son, whom she did not trust with medical decisions.</a:t>
            </a:r>
          </a:p>
          <a:p>
            <a:endParaRPr lang="en-US" dirty="0"/>
          </a:p>
        </p:txBody>
      </p:sp>
    </p:spTree>
    <p:extLst>
      <p:ext uri="{BB962C8B-B14F-4D97-AF65-F5344CB8AC3E}">
        <p14:creationId xmlns:p14="http://schemas.microsoft.com/office/powerpoint/2010/main" val="793259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6F71E8-8D71-9405-3A01-01C3B8F86877}"/>
              </a:ext>
            </a:extLst>
          </p:cNvPr>
          <p:cNvSpPr>
            <a:spLocks noGrp="1"/>
          </p:cNvSpPr>
          <p:nvPr>
            <p:ph type="title"/>
          </p:nvPr>
        </p:nvSpPr>
        <p:spPr>
          <a:xfrm>
            <a:off x="1468814" y="503852"/>
            <a:ext cx="9808773" cy="1427585"/>
          </a:xfrm>
        </p:spPr>
        <p:txBody>
          <a:bodyPr/>
          <a:lstStyle/>
          <a:p>
            <a:r>
              <a:rPr lang="en-US" dirty="0"/>
              <a:t>Durable Power of Attorney </a:t>
            </a:r>
            <a:endParaRPr lang="en-ZA" dirty="0"/>
          </a:p>
        </p:txBody>
      </p:sp>
      <p:sp>
        <p:nvSpPr>
          <p:cNvPr id="4" name="Content Placeholder 3">
            <a:extLst>
              <a:ext uri="{FF2B5EF4-FFF2-40B4-BE49-F238E27FC236}">
                <a16:creationId xmlns:a16="http://schemas.microsoft.com/office/drawing/2014/main" id="{392C90C5-5198-C255-02F9-1608AA49E088}"/>
              </a:ext>
            </a:extLst>
          </p:cNvPr>
          <p:cNvSpPr>
            <a:spLocks noGrp="1"/>
          </p:cNvSpPr>
          <p:nvPr>
            <p:ph sz="quarter" idx="12"/>
          </p:nvPr>
        </p:nvSpPr>
        <p:spPr>
          <a:xfrm>
            <a:off x="1468814" y="1665839"/>
            <a:ext cx="4627186" cy="4511026"/>
          </a:xfrm>
        </p:spPr>
        <p:txBody>
          <a:bodyPr>
            <a:normAutofit fontScale="77500" lnSpcReduction="20000"/>
          </a:bodyPr>
          <a:lstStyle/>
          <a:p>
            <a:pPr marL="342900" indent="-342900">
              <a:buFont typeface="Arial" panose="020B0604020202020204" pitchFamily="34" charset="0"/>
              <a:buChar char="•"/>
            </a:pPr>
            <a:r>
              <a:rPr lang="en-US" dirty="0"/>
              <a:t>A legal document, that is effective upon signing, that gives someone else authority to act on your behalf. </a:t>
            </a:r>
          </a:p>
          <a:p>
            <a:pPr marL="342900" indent="-342900">
              <a:buFont typeface="Arial" panose="020B0604020202020204" pitchFamily="34" charset="0"/>
              <a:buChar char="•"/>
            </a:pPr>
            <a:r>
              <a:rPr lang="en-US" dirty="0"/>
              <a:t>Usually regarding financial or legal matters. </a:t>
            </a:r>
          </a:p>
          <a:p>
            <a:pPr marL="342900" indent="-342900">
              <a:buFont typeface="Arial" panose="020B0604020202020204" pitchFamily="34" charset="0"/>
              <a:buChar char="•"/>
            </a:pPr>
            <a:r>
              <a:rPr lang="en-US" dirty="0"/>
              <a:t>Dies at death. </a:t>
            </a:r>
          </a:p>
          <a:p>
            <a:pPr marL="342900" indent="-342900">
              <a:buFont typeface="Arial" panose="020B0604020202020204" pitchFamily="34" charset="0"/>
              <a:buChar char="•"/>
            </a:pPr>
            <a:r>
              <a:rPr lang="en-US" dirty="0"/>
              <a:t>Can be temporary (by revocation) or permanent. </a:t>
            </a:r>
          </a:p>
          <a:p>
            <a:pPr marL="342900" indent="-342900">
              <a:buFont typeface="Arial" panose="020B0604020202020204" pitchFamily="34" charset="0"/>
              <a:buChar char="•"/>
            </a:pPr>
            <a:r>
              <a:rPr lang="en-US" dirty="0"/>
              <a:t>Effective in cases of mental incapacity or illness, as long as durable language is present.</a:t>
            </a:r>
          </a:p>
          <a:p>
            <a:pPr marL="342900" indent="-342900">
              <a:buFont typeface="Arial" panose="020B0604020202020204" pitchFamily="34" charset="0"/>
              <a:buChar char="•"/>
            </a:pPr>
            <a:r>
              <a:rPr lang="en-US" dirty="0"/>
              <a:t>Can determine the scope and what powers are granted to your agent. </a:t>
            </a:r>
          </a:p>
          <a:p>
            <a:pPr marL="342900" indent="-342900">
              <a:buFont typeface="Arial" panose="020B0604020202020204" pitchFamily="34" charset="0"/>
              <a:buChar char="•"/>
            </a:pPr>
            <a:r>
              <a:rPr lang="en-US" dirty="0"/>
              <a:t>In Florida, spouses do NOT automatically have financial or medical powers*. </a:t>
            </a:r>
          </a:p>
        </p:txBody>
      </p:sp>
      <p:pic>
        <p:nvPicPr>
          <p:cNvPr id="7" name="Content Placeholder 6" descr="A gavel and a book on a map&#10;&#10;Description automatically generated">
            <a:extLst>
              <a:ext uri="{FF2B5EF4-FFF2-40B4-BE49-F238E27FC236}">
                <a16:creationId xmlns:a16="http://schemas.microsoft.com/office/drawing/2014/main" id="{7BFD6CF0-C11C-1F1A-07D0-1021D2E08839}"/>
              </a:ext>
            </a:extLst>
          </p:cNvPr>
          <p:cNvPicPr>
            <a:picLocks noGrp="1" noChangeAspect="1"/>
          </p:cNvPicPr>
          <p:nvPr>
            <p:ph sz="quarter" idx="11"/>
          </p:nvPr>
        </p:nvPicPr>
        <p:blipFill>
          <a:blip r:embed="rId2"/>
          <a:stretch>
            <a:fillRect/>
          </a:stretch>
        </p:blipFill>
        <p:spPr>
          <a:xfrm>
            <a:off x="6753884" y="1665839"/>
            <a:ext cx="5085029" cy="4119463"/>
          </a:xfrm>
        </p:spPr>
      </p:pic>
    </p:spTree>
    <p:extLst>
      <p:ext uri="{BB962C8B-B14F-4D97-AF65-F5344CB8AC3E}">
        <p14:creationId xmlns:p14="http://schemas.microsoft.com/office/powerpoint/2010/main" val="554382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CF9087-F7A7-69D3-DD47-61F80626FE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5DB259-6D64-E054-1471-BC926AF5C32B}"/>
              </a:ext>
            </a:extLst>
          </p:cNvPr>
          <p:cNvSpPr>
            <a:spLocks noGrp="1"/>
          </p:cNvSpPr>
          <p:nvPr>
            <p:ph type="title"/>
          </p:nvPr>
        </p:nvSpPr>
        <p:spPr>
          <a:xfrm>
            <a:off x="3427070" y="199717"/>
            <a:ext cx="5861785" cy="623607"/>
          </a:xfrm>
        </p:spPr>
        <p:txBody>
          <a:bodyPr/>
          <a:lstStyle/>
          <a:p>
            <a:pPr algn="ctr"/>
            <a:r>
              <a:rPr lang="en-US" dirty="0"/>
              <a:t>Real-World Hypotheticals</a:t>
            </a:r>
          </a:p>
        </p:txBody>
      </p:sp>
      <p:sp>
        <p:nvSpPr>
          <p:cNvPr id="6" name="TextBox 5">
            <a:extLst>
              <a:ext uri="{FF2B5EF4-FFF2-40B4-BE49-F238E27FC236}">
                <a16:creationId xmlns:a16="http://schemas.microsoft.com/office/drawing/2014/main" id="{E200320E-2F48-04B5-B4D1-AFBB9AFF0DD2}"/>
              </a:ext>
            </a:extLst>
          </p:cNvPr>
          <p:cNvSpPr txBox="1"/>
          <p:nvPr/>
        </p:nvSpPr>
        <p:spPr>
          <a:xfrm>
            <a:off x="1857756" y="1409558"/>
            <a:ext cx="8732520" cy="4433458"/>
          </a:xfrm>
          <a:prstGeom prst="rect">
            <a:avLst/>
          </a:prstGeom>
          <a:noFill/>
        </p:spPr>
        <p:txBody>
          <a:bodyPr wrap="square" rtlCol="0">
            <a:spAutoFit/>
          </a:bodyPr>
          <a:lstStyle/>
          <a:p>
            <a:pPr marL="342900" marR="0" lvl="0" indent="-342900" algn="l">
              <a:lnSpc>
                <a:spcPct val="107000"/>
              </a:lnSpc>
              <a:spcBef>
                <a:spcPts val="0"/>
              </a:spcBef>
              <a:spcAft>
                <a:spcPts val="800"/>
              </a:spcAft>
              <a:buSzPts val="1000"/>
              <a:buFont typeface="Symbol" panose="05050102010706020507" pitchFamily="18" charset="2"/>
              <a:buChar char=""/>
              <a:tabLst>
                <a:tab pos="457200" algn="l"/>
              </a:tabLs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Managing Finances After a Stroke:</a:t>
            </a:r>
            <a:br>
              <a:rPr lang="en-US" sz="1800" kern="0" dirty="0">
                <a:effectLst/>
                <a:latin typeface="Calibri" panose="020F0502020204030204" pitchFamily="34" charset="0"/>
                <a:ea typeface="Times New Roman" panose="02020603050405020304" pitchFamily="18" charset="0"/>
                <a:cs typeface="Calibri" panose="020F0502020204030204" pitchFamily="34" charset="0"/>
              </a:rPr>
            </a:br>
            <a:r>
              <a:rPr lang="en-US" sz="1800" kern="0" dirty="0">
                <a:effectLst/>
                <a:latin typeface="Calibri" panose="020F0502020204030204" pitchFamily="34" charset="0"/>
                <a:ea typeface="Times New Roman" panose="02020603050405020304" pitchFamily="18" charset="0"/>
                <a:cs typeface="Calibri" panose="020F0502020204030204" pitchFamily="34" charset="0"/>
              </a:rPr>
              <a:t>Barbara, 78, suffers a stroke and is unable to manage her bills or bank accounts. Her daughter, who was appointed as her agent through a durable power of attorney, is able to step in and take care of paying bills, accessing bank accounts, and handling her mother’s financial responsibilities without needing court approval.</a:t>
            </a:r>
          </a:p>
          <a:p>
            <a:pPr marL="342900" indent="-342900" algn="l">
              <a:lnSpc>
                <a:spcPct val="107000"/>
              </a:lnSpc>
              <a:spcBef>
                <a:spcPts val="0"/>
              </a:spcBef>
              <a:spcAft>
                <a:spcPts val="800"/>
              </a:spcAft>
              <a:buSzPts val="1000"/>
              <a:buFont typeface="Symbol" panose="05050102010706020507" pitchFamily="18" charset="2"/>
              <a:buChar char=""/>
              <a:tabLst>
                <a:tab pos="457200" algn="l"/>
              </a:tabLs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Selling a Property for an Elderly Parent:</a:t>
            </a:r>
            <a:br>
              <a:rPr lang="en-US" sz="1800" kern="0" dirty="0">
                <a:effectLst/>
                <a:latin typeface="Calibri" panose="020F0502020204030204" pitchFamily="34" charset="0"/>
                <a:ea typeface="Times New Roman" panose="02020603050405020304" pitchFamily="18" charset="0"/>
                <a:cs typeface="Calibri" panose="020F0502020204030204" pitchFamily="34" charset="0"/>
              </a:rPr>
            </a:br>
            <a:r>
              <a:rPr lang="en-US" sz="1800" kern="0" dirty="0">
                <a:effectLst/>
                <a:latin typeface="Calibri" panose="020F0502020204030204" pitchFamily="34" charset="0"/>
                <a:ea typeface="Times New Roman" panose="02020603050405020304" pitchFamily="18" charset="0"/>
                <a:cs typeface="Calibri" panose="020F0502020204030204" pitchFamily="34" charset="0"/>
              </a:rPr>
              <a:t>John, 85, wants to downsize and sell his home, but due to mobility issues, he cannot attend the closing. He uses a power of attorney to authorize his son to handle the entire sale process, including signing the necessary paperwork with the title company.</a:t>
            </a:r>
          </a:p>
          <a:p>
            <a:pPr marL="342900" indent="-342900" algn="l">
              <a:lnSpc>
                <a:spcPct val="107000"/>
              </a:lnSpc>
              <a:spcBef>
                <a:spcPts val="0"/>
              </a:spcBef>
              <a:spcAft>
                <a:spcPts val="800"/>
              </a:spcAft>
              <a:buSzPts val="1000"/>
              <a:buFont typeface="Symbol" panose="05050102010706020507" pitchFamily="18" charset="2"/>
              <a:buChar char=""/>
              <a:tabLst>
                <a:tab pos="457200" algn="l"/>
              </a:tabLst>
            </a:pPr>
            <a:r>
              <a:rPr lang="en-US" sz="1800" b="1" kern="0" dirty="0">
                <a:effectLst/>
                <a:latin typeface="Calibri" panose="020F0502020204030204" pitchFamily="34" charset="0"/>
                <a:ea typeface="Times New Roman" panose="02020603050405020304" pitchFamily="18" charset="0"/>
                <a:cs typeface="Calibri" panose="020F0502020204030204" pitchFamily="34" charset="0"/>
              </a:rPr>
              <a:t>Managing Health Insurance and Benefits:</a:t>
            </a:r>
            <a:br>
              <a:rPr lang="en-US" sz="1800" kern="0" dirty="0">
                <a:effectLst/>
                <a:latin typeface="Calibri" panose="020F0502020204030204" pitchFamily="34" charset="0"/>
                <a:ea typeface="Times New Roman" panose="02020603050405020304" pitchFamily="18" charset="0"/>
                <a:cs typeface="Calibri" panose="020F0502020204030204" pitchFamily="34" charset="0"/>
              </a:rPr>
            </a:br>
            <a:r>
              <a:rPr lang="en-US" sz="1800" kern="0" dirty="0">
                <a:effectLst/>
                <a:latin typeface="Calibri" panose="020F0502020204030204" pitchFamily="34" charset="0"/>
                <a:ea typeface="Times New Roman" panose="02020603050405020304" pitchFamily="18" charset="0"/>
                <a:cs typeface="Calibri" panose="020F0502020204030204" pitchFamily="34" charset="0"/>
              </a:rPr>
              <a:t>David, 75, is diagnosed with dementia. His wife, as his agent under his power of attorney, handles all correspondence with his health insurance company, manages his Medicare benefits, and ensures he continues to receive the care he needs as his condition worsens.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5221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215318" y="527869"/>
            <a:ext cx="4627185" cy="1427585"/>
          </a:xfrm>
        </p:spPr>
        <p:txBody>
          <a:bodyPr/>
          <a:lstStyle/>
          <a:p>
            <a:pPr algn="ctr"/>
            <a:r>
              <a:rPr lang="en-US" dirty="0"/>
              <a:t>Quitclaim Deed</a:t>
            </a:r>
            <a:endParaRPr lang="en-ZA" dirty="0"/>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450153" y="1955454"/>
            <a:ext cx="4153942" cy="4374677"/>
          </a:xfrm>
        </p:spPr>
        <p:txBody>
          <a:bodyPr>
            <a:normAutofit fontScale="92500" lnSpcReduction="10000"/>
          </a:bodyPr>
          <a:lstStyle/>
          <a:p>
            <a:r>
              <a:rPr lang="en-US" dirty="0"/>
              <a:t>A legal document to transfer ownership of property from one person to another, quickly &amp; easily. </a:t>
            </a:r>
          </a:p>
          <a:p>
            <a:r>
              <a:rPr lang="en-US" dirty="0"/>
              <a:t>Does NOT guarantee that the property is free of legal issues (unpaid debts or other claims). </a:t>
            </a:r>
          </a:p>
          <a:p>
            <a:r>
              <a:rPr lang="en-US" dirty="0"/>
              <a:t>Used to put your home into a Trust or transfer it during someone’s lifetime. </a:t>
            </a:r>
          </a:p>
          <a:p>
            <a:r>
              <a:rPr lang="en-US" dirty="0"/>
              <a:t>Typically, used between family members. </a:t>
            </a:r>
          </a:p>
          <a:p>
            <a:r>
              <a:rPr lang="en-US" dirty="0"/>
              <a:t>If mortgage on the home, may be subject to doc stamp tax (not applicable when going into a Trust). </a:t>
            </a:r>
          </a:p>
        </p:txBody>
      </p:sp>
      <p:sp>
        <p:nvSpPr>
          <p:cNvPr id="5" name="Title 1">
            <a:extLst>
              <a:ext uri="{FF2B5EF4-FFF2-40B4-BE49-F238E27FC236}">
                <a16:creationId xmlns:a16="http://schemas.microsoft.com/office/drawing/2014/main" id="{EEA2A9BD-463A-EBF3-6116-4B53D1E187EB}"/>
              </a:ext>
            </a:extLst>
          </p:cNvPr>
          <p:cNvSpPr txBox="1">
            <a:spLocks/>
          </p:cNvSpPr>
          <p:nvPr/>
        </p:nvSpPr>
        <p:spPr>
          <a:xfrm>
            <a:off x="7564815" y="527868"/>
            <a:ext cx="4627185" cy="1427585"/>
          </a:xfrm>
          <a:prstGeom prst="rect">
            <a:avLst/>
          </a:prstGeom>
        </p:spPr>
        <p:txBody>
          <a:bodyPr vert="horz" lIns="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dirty="0"/>
              <a:t>Ladybird Deed </a:t>
            </a:r>
            <a:endParaRPr lang="en-ZA" dirty="0"/>
          </a:p>
        </p:txBody>
      </p:sp>
      <p:sp>
        <p:nvSpPr>
          <p:cNvPr id="6" name="Content Placeholder 2">
            <a:extLst>
              <a:ext uri="{FF2B5EF4-FFF2-40B4-BE49-F238E27FC236}">
                <a16:creationId xmlns:a16="http://schemas.microsoft.com/office/drawing/2014/main" id="{A6AAB3EA-D528-1B44-A2D0-BB46E0003BBF}"/>
              </a:ext>
            </a:extLst>
          </p:cNvPr>
          <p:cNvSpPr txBox="1">
            <a:spLocks/>
          </p:cNvSpPr>
          <p:nvPr/>
        </p:nvSpPr>
        <p:spPr>
          <a:xfrm>
            <a:off x="7134220" y="1955454"/>
            <a:ext cx="3972873" cy="4119463"/>
          </a:xfrm>
          <a:prstGeom prst="rect">
            <a:avLst/>
          </a:prstGeom>
        </p:spPr>
        <p:txBody>
          <a:bodyPr vert="horz" lIns="0" tIns="0" rIns="0" bIns="0" rtlCol="0">
            <a:normAutofit lnSpcReduction="10000"/>
          </a:bodyPr>
          <a:lst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Special type of deed, that allows you to transfer your property automatically upon your death. </a:t>
            </a:r>
          </a:p>
          <a:p>
            <a:r>
              <a:rPr lang="en-US" dirty="0"/>
              <a:t>Also known as an Enhanced Life Estate Deed. </a:t>
            </a:r>
          </a:p>
          <a:p>
            <a:r>
              <a:rPr lang="en-US" dirty="0"/>
              <a:t>Lets you keep FULL control of your property while you are alive, without needing beneficiaries’ consent.</a:t>
            </a:r>
          </a:p>
          <a:p>
            <a:r>
              <a:rPr lang="en-US" dirty="0"/>
              <a:t>Avoids probate. </a:t>
            </a:r>
          </a:p>
          <a:p>
            <a:r>
              <a:rPr lang="en-US" dirty="0"/>
              <a:t>Good alternative, if NOT doing a Revocable Living Trust. </a:t>
            </a:r>
          </a:p>
        </p:txBody>
      </p:sp>
      <p:sp>
        <p:nvSpPr>
          <p:cNvPr id="7" name="TextBox 6">
            <a:extLst>
              <a:ext uri="{FF2B5EF4-FFF2-40B4-BE49-F238E27FC236}">
                <a16:creationId xmlns:a16="http://schemas.microsoft.com/office/drawing/2014/main" id="{F833888C-5451-7139-73DC-9339E148A624}"/>
              </a:ext>
            </a:extLst>
          </p:cNvPr>
          <p:cNvSpPr txBox="1"/>
          <p:nvPr/>
        </p:nvSpPr>
        <p:spPr>
          <a:xfrm>
            <a:off x="8949350" y="6211669"/>
            <a:ext cx="3242650" cy="646331"/>
          </a:xfrm>
          <a:prstGeom prst="rect">
            <a:avLst/>
          </a:prstGeom>
          <a:noFill/>
        </p:spPr>
        <p:txBody>
          <a:bodyPr wrap="square" rtlCol="0">
            <a:spAutoFit/>
          </a:bodyPr>
          <a:lstStyle/>
          <a:p>
            <a:r>
              <a:rPr lang="en-US" sz="1200" dirty="0"/>
              <a:t>*May be necessary to contact Florida Real Estate/Property Attorney – re Homestead Laws, Taxes, etc. </a:t>
            </a:r>
          </a:p>
        </p:txBody>
      </p:sp>
    </p:spTree>
    <p:extLst>
      <p:ext uri="{BB962C8B-B14F-4D97-AF65-F5344CB8AC3E}">
        <p14:creationId xmlns:p14="http://schemas.microsoft.com/office/powerpoint/2010/main" val="2906152353"/>
      </p:ext>
    </p:extLst>
  </p:cSld>
  <p:clrMapOvr>
    <a:masterClrMapping/>
  </p:clrMapOvr>
</p:sld>
</file>

<file path=ppt/theme/theme1.xml><?xml version="1.0" encoding="utf-8"?>
<a:theme xmlns:a="http://schemas.openxmlformats.org/drawingml/2006/main" name="Custom">
  <a:themeElements>
    <a:clrScheme name="Custom 23">
      <a:dk1>
        <a:sysClr val="windowText" lastClr="000000"/>
      </a:dk1>
      <a:lt1>
        <a:sysClr val="window" lastClr="FFFFFF"/>
      </a:lt1>
      <a:dk2>
        <a:srgbClr val="44546A"/>
      </a:dk2>
      <a:lt2>
        <a:srgbClr val="E7E6E6"/>
      </a:lt2>
      <a:accent1>
        <a:srgbClr val="58696B"/>
      </a:accent1>
      <a:accent2>
        <a:srgbClr val="95B8BF"/>
      </a:accent2>
      <a:accent3>
        <a:srgbClr val="BFD4D9"/>
      </a:accent3>
      <a:accent4>
        <a:srgbClr val="5B4839"/>
      </a:accent4>
      <a:accent5>
        <a:srgbClr val="C3A398"/>
      </a:accent5>
      <a:accent6>
        <a:srgbClr val="CA553E"/>
      </a:accent6>
      <a:hlink>
        <a:srgbClr val="0563C1"/>
      </a:hlink>
      <a:folHlink>
        <a:srgbClr val="954F72"/>
      </a:folHlink>
    </a:clrScheme>
    <a:fontScheme name="Custom 30">
      <a:majorFont>
        <a:latin typeface="Tisa Offc Serif Pro"/>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accent5">
              <a:lumMod val="20000"/>
              <a:lumOff val="8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M78544816_Win32_SL_V10" id="{8934A6D9-B969-498F-A646-4B502FD69C4E}" vid="{AA78C1C8-456D-41A9-83FC-BC8B9A8EE3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6DE3707C-8CAB-4302-B7E1-D32E1543E05C}">
  <ds:schemaRefs>
    <ds:schemaRef ds:uri="http://schemas.microsoft.com/sharepoint/v3/contenttype/forms"/>
  </ds:schemaRefs>
</ds:datastoreItem>
</file>

<file path=customXml/itemProps2.xml><?xml version="1.0" encoding="utf-8"?>
<ds:datastoreItem xmlns:ds="http://schemas.openxmlformats.org/officeDocument/2006/customXml" ds:itemID="{B69E9DE5-EFFE-4262-A023-32732F0B66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FDB7358-0BCB-4DEB-B717-C1D7CC555F05}">
  <ds:schemaRefs>
    <ds:schemaRef ds:uri="http://purl.org/dc/elements/1.1/"/>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230e9df3-be65-4c73-a93b-d1236ebd677e"/>
    <ds:schemaRef ds:uri="16c05727-aa75-4e4a-9b5f-8a80a1165891"/>
    <ds:schemaRef ds:uri="71af3243-3dd4-4a8d-8c0d-dd76da1f02a5"/>
    <ds:schemaRef ds:uri="http://www.w3.org/XML/1998/namespace"/>
    <ds:schemaRef ds:uri="http://purl.org/dc/te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{EC6CDD1A-538E-447A-A801-732A2ED7A422}tf78544816_win32</Template>
  <TotalTime>163</TotalTime>
  <Words>1320</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Courier New</vt:lpstr>
      <vt:lpstr>Symbol</vt:lpstr>
      <vt:lpstr>Tisa Offc Serif Pro</vt:lpstr>
      <vt:lpstr>Univers Light</vt:lpstr>
      <vt:lpstr>Custom</vt:lpstr>
      <vt:lpstr>SECURE YOUR LEGACY: Expert Insights on Estate Planning </vt:lpstr>
      <vt:lpstr>Why Estate Planning is Important… Especially in Retirement </vt:lpstr>
      <vt:lpstr>Living Will </vt:lpstr>
      <vt:lpstr>Real-World Hypothetical</vt:lpstr>
      <vt:lpstr>Health Care Proxy/Medical POA </vt:lpstr>
      <vt:lpstr>Real-World Hypothetical</vt:lpstr>
      <vt:lpstr>Durable Power of Attorney </vt:lpstr>
      <vt:lpstr>Real-World Hypotheticals</vt:lpstr>
      <vt:lpstr>Quitclaim Deed</vt:lpstr>
      <vt:lpstr>Real-World Hypothetical</vt:lpstr>
      <vt:lpstr>Last Will &amp; Testament </vt:lpstr>
      <vt:lpstr>Real-World Hypothetical</vt:lpstr>
      <vt:lpstr>Revocable Living Trust </vt:lpstr>
      <vt:lpstr>Revocable Living Trust Continued </vt:lpstr>
      <vt:lpstr>Q &amp; A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FLG LA9</dc:creator>
  <cp:lastModifiedBy>Nicole Burkel</cp:lastModifiedBy>
  <cp:revision>10</cp:revision>
  <dcterms:created xsi:type="dcterms:W3CDTF">2024-10-17T12:36:12Z</dcterms:created>
  <dcterms:modified xsi:type="dcterms:W3CDTF">2024-10-17T17:06:11Z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